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rawings/drawing3.xml" ContentType="application/vnd.openxmlformats-officedocument.drawingml.chartshape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50" r:id="rId2"/>
    <p:sldId id="558" r:id="rId3"/>
    <p:sldId id="522" r:id="rId4"/>
    <p:sldId id="569" r:id="rId5"/>
    <p:sldId id="567" r:id="rId6"/>
    <p:sldId id="566" r:id="rId7"/>
    <p:sldId id="546" r:id="rId8"/>
    <p:sldId id="564" r:id="rId9"/>
    <p:sldId id="544" r:id="rId10"/>
    <p:sldId id="559" r:id="rId11"/>
    <p:sldId id="583" r:id="rId12"/>
    <p:sldId id="529" r:id="rId13"/>
    <p:sldId id="530" r:id="rId14"/>
    <p:sldId id="584" r:id="rId15"/>
    <p:sldId id="552" r:id="rId16"/>
    <p:sldId id="589" r:id="rId17"/>
    <p:sldId id="585" r:id="rId18"/>
    <p:sldId id="586" r:id="rId19"/>
    <p:sldId id="554" r:id="rId20"/>
    <p:sldId id="565" r:id="rId21"/>
    <p:sldId id="588" r:id="rId22"/>
    <p:sldId id="580" r:id="rId23"/>
    <p:sldId id="335" r:id="rId24"/>
  </p:sldIdLst>
  <p:sldSz cx="9144000" cy="6858000" type="screen4x3"/>
  <p:notesSz cx="6797675" cy="9926638"/>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ga Balode"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82" autoAdjust="0"/>
    <p:restoredTop sz="79151" autoAdjust="0"/>
  </p:normalViewPr>
  <p:slideViewPr>
    <p:cSldViewPr snapToGrid="0" snapToObjects="1">
      <p:cViewPr varScale="1">
        <p:scale>
          <a:sx n="56" d="100"/>
          <a:sy n="56" d="100"/>
        </p:scale>
        <p:origin x="-1878"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9" d="100"/>
          <a:sy n="59" d="100"/>
        </p:scale>
        <p:origin x="-2717" y="-8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isM\Documents\2017\Atri_piepras_\ministram_inform_zinojums\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risM\Documents\2017\Atri_piepras_\ministram_inform_zinojums\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ndrisM\Documents\2017\Atri_piepras_\ministram_inform_zinojum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v-LV"/>
  <c:style val="26"/>
  <c:chart>
    <c:plotArea>
      <c:layout>
        <c:manualLayout>
          <c:layoutTarget val="inner"/>
          <c:xMode val="edge"/>
          <c:yMode val="edge"/>
          <c:x val="3.5684298908480287E-2"/>
          <c:y val="4.6296296296296346E-3"/>
          <c:w val="0.95617144991636749"/>
          <c:h val="0.8657407407407407"/>
        </c:manualLayout>
      </c:layout>
      <c:barChart>
        <c:barDir val="col"/>
        <c:grouping val="stacked"/>
        <c:ser>
          <c:idx val="0"/>
          <c:order val="0"/>
          <c:tx>
            <c:strRef>
              <c:f>'Sheet8 (4)'!$L$4</c:f>
              <c:strCache>
                <c:ptCount val="1"/>
                <c:pt idx="0">
                  <c:v>Kurzemes reģions</c:v>
                </c:pt>
              </c:strCache>
            </c:strRef>
          </c:tx>
          <c:dLbls>
            <c:dLbl>
              <c:idx val="2"/>
              <c:layout>
                <c:manualLayout>
                  <c:x val="0"/>
                  <c:y val="-7.191657677094575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FE5-4DAA-AA93-1A398AF3E310}"/>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(4)'!$L$5:$L$23</c:f>
              <c:numCache>
                <c:formatCode>#,##0</c:formatCode>
                <c:ptCount val="3"/>
                <c:pt idx="0">
                  <c:v>9831</c:v>
                </c:pt>
                <c:pt idx="1">
                  <c:v>2169</c:v>
                </c:pt>
                <c:pt idx="2">
                  <c:v>1390</c:v>
                </c:pt>
              </c:numCache>
            </c:numRef>
          </c:val>
          <c:extLst xmlns:c16r2="http://schemas.microsoft.com/office/drawing/2015/06/chart">
            <c:ext xmlns:c16="http://schemas.microsoft.com/office/drawing/2014/chart" uri="{C3380CC4-5D6E-409C-BE32-E72D297353CC}">
              <c16:uniqueId val="{00000001-7FE5-4DAA-AA93-1A398AF3E310}"/>
            </c:ext>
          </c:extLst>
        </c:ser>
        <c:ser>
          <c:idx val="1"/>
          <c:order val="1"/>
          <c:tx>
            <c:strRef>
              <c:f>'Sheet8 (4)'!$M$4</c:f>
              <c:strCache>
                <c:ptCount val="1"/>
                <c:pt idx="0">
                  <c:v>Latgales reģions</c:v>
                </c:pt>
              </c:strCache>
            </c:strRef>
          </c:tx>
          <c:dLbls>
            <c:dLbl>
              <c:idx val="2"/>
              <c:layout>
                <c:manualLayout>
                  <c:x val="0"/>
                  <c:y val="-2.876663070837827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FE5-4DAA-AA93-1A398AF3E310}"/>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(4)'!$M$5:$M$23</c:f>
              <c:numCache>
                <c:formatCode>#,##0</c:formatCode>
                <c:ptCount val="3"/>
                <c:pt idx="0">
                  <c:v>25149</c:v>
                </c:pt>
                <c:pt idx="1">
                  <c:v>6206</c:v>
                </c:pt>
                <c:pt idx="2">
                  <c:v>2709</c:v>
                </c:pt>
              </c:numCache>
            </c:numRef>
          </c:val>
          <c:extLst xmlns:c16r2="http://schemas.microsoft.com/office/drawing/2015/06/chart">
            <c:ext xmlns:c16="http://schemas.microsoft.com/office/drawing/2014/chart" uri="{C3380CC4-5D6E-409C-BE32-E72D297353CC}">
              <c16:uniqueId val="{00000003-7FE5-4DAA-AA93-1A398AF3E310}"/>
            </c:ext>
          </c:extLst>
        </c:ser>
        <c:ser>
          <c:idx val="2"/>
          <c:order val="2"/>
          <c:tx>
            <c:strRef>
              <c:f>'Sheet8 (4)'!$N$4</c:f>
              <c:strCache>
                <c:ptCount val="1"/>
                <c:pt idx="0">
                  <c:v>Rīgas reģions</c:v>
                </c:pt>
              </c:strCache>
            </c:strRef>
          </c:tx>
          <c:dLbls>
            <c:dLbl>
              <c:idx val="2"/>
              <c:layout>
                <c:manualLayout>
                  <c:x val="0"/>
                  <c:y val="-5.03416037396620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FE5-4DAA-AA93-1A398AF3E310}"/>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(4)'!$N$5:$N$23</c:f>
              <c:numCache>
                <c:formatCode>#,##0</c:formatCode>
                <c:ptCount val="3"/>
                <c:pt idx="0">
                  <c:v>17916</c:v>
                </c:pt>
                <c:pt idx="1">
                  <c:v>2112</c:v>
                </c:pt>
                <c:pt idx="2">
                  <c:v>2069</c:v>
                </c:pt>
              </c:numCache>
            </c:numRef>
          </c:val>
          <c:extLst xmlns:c16r2="http://schemas.microsoft.com/office/drawing/2015/06/chart">
            <c:ext xmlns:c16="http://schemas.microsoft.com/office/drawing/2014/chart" uri="{C3380CC4-5D6E-409C-BE32-E72D297353CC}">
              <c16:uniqueId val="{00000005-7FE5-4DAA-AA93-1A398AF3E310}"/>
            </c:ext>
          </c:extLst>
        </c:ser>
        <c:ser>
          <c:idx val="3"/>
          <c:order val="3"/>
          <c:tx>
            <c:strRef>
              <c:f>'Sheet8 (4)'!$O$4</c:f>
              <c:strCache>
                <c:ptCount val="1"/>
                <c:pt idx="0">
                  <c:v>Vidzemes reģions</c:v>
                </c:pt>
              </c:strCache>
            </c:strRef>
          </c:tx>
          <c:dLbls>
            <c:dLbl>
              <c:idx val="1"/>
              <c:layout>
                <c:manualLayout>
                  <c:x val="0"/>
                  <c:y val="-9.259259259259184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FE5-4DAA-AA93-1A398AF3E310}"/>
                </c:ext>
              </c:extLst>
            </c:dLbl>
            <c:dLbl>
              <c:idx val="2"/>
              <c:layout>
                <c:manualLayout>
                  <c:x val="-1.7825311942959014E-3"/>
                  <c:y val="-8.27040632865876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FE5-4DAA-AA93-1A398AF3E310}"/>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(4)'!$O$5:$O$23</c:f>
              <c:numCache>
                <c:formatCode>#,##0</c:formatCode>
                <c:ptCount val="3"/>
                <c:pt idx="0">
                  <c:v>7237</c:v>
                </c:pt>
                <c:pt idx="1">
                  <c:v>1681</c:v>
                </c:pt>
                <c:pt idx="2">
                  <c:v>1281</c:v>
                </c:pt>
              </c:numCache>
            </c:numRef>
          </c:val>
          <c:extLst xmlns:c16r2="http://schemas.microsoft.com/office/drawing/2015/06/chart">
            <c:ext xmlns:c16="http://schemas.microsoft.com/office/drawing/2014/chart" uri="{C3380CC4-5D6E-409C-BE32-E72D297353CC}">
              <c16:uniqueId val="{00000008-7FE5-4DAA-AA93-1A398AF3E310}"/>
            </c:ext>
          </c:extLst>
        </c:ser>
        <c:ser>
          <c:idx val="4"/>
          <c:order val="4"/>
          <c:tx>
            <c:strRef>
              <c:f>'Sheet8 (4)'!$P$4</c:f>
              <c:strCache>
                <c:ptCount val="1"/>
                <c:pt idx="0">
                  <c:v>Zemgales reģions</c:v>
                </c:pt>
              </c:strCache>
            </c:strRef>
          </c:tx>
          <c:dLbls>
            <c:dLbl>
              <c:idx val="1"/>
              <c:layout>
                <c:manualLayout>
                  <c:x val="0"/>
                  <c:y val="-4.629629629629633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FE5-4DAA-AA93-1A398AF3E310}"/>
                </c:ext>
              </c:extLst>
            </c:dLbl>
            <c:dLbl>
              <c:idx val="2"/>
              <c:layout>
                <c:manualLayout>
                  <c:x val="-3.5650623885918015E-3"/>
                  <c:y val="-0.1150665228335132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FE5-4DAA-AA93-1A398AF3E310}"/>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(4)'!$P$5:$P$23</c:f>
              <c:numCache>
                <c:formatCode>#,##0</c:formatCode>
                <c:ptCount val="3"/>
                <c:pt idx="0">
                  <c:v>7358</c:v>
                </c:pt>
                <c:pt idx="1">
                  <c:v>1535</c:v>
                </c:pt>
                <c:pt idx="2">
                  <c:v>1044</c:v>
                </c:pt>
              </c:numCache>
            </c:numRef>
          </c:val>
          <c:extLst xmlns:c16r2="http://schemas.microsoft.com/office/drawing/2015/06/chart">
            <c:ext xmlns:c16="http://schemas.microsoft.com/office/drawing/2014/chart" uri="{C3380CC4-5D6E-409C-BE32-E72D297353CC}">
              <c16:uniqueId val="{0000000B-7FE5-4DAA-AA93-1A398AF3E310}"/>
            </c:ext>
          </c:extLst>
        </c:ser>
        <c:gapWidth val="74"/>
        <c:overlap val="100"/>
        <c:axId val="49594368"/>
        <c:axId val="49595904"/>
      </c:barChart>
      <c:catAx>
        <c:axId val="49594368"/>
        <c:scaling>
          <c:orientation val="minMax"/>
        </c:scaling>
        <c:delete val="1"/>
        <c:axPos val="b"/>
        <c:tickLblPos val="nextTo"/>
        <c:crossAx val="49595904"/>
        <c:crosses val="autoZero"/>
        <c:auto val="1"/>
        <c:lblAlgn val="ctr"/>
        <c:lblOffset val="100"/>
      </c:catAx>
      <c:valAx>
        <c:axId val="49595904"/>
        <c:scaling>
          <c:orientation val="minMax"/>
        </c:scaling>
        <c:delete val="1"/>
        <c:axPos val="l"/>
        <c:numFmt formatCode="#,##0" sourceLinked="1"/>
        <c:tickLblPos val="nextTo"/>
        <c:crossAx val="49594368"/>
        <c:crosses val="autoZero"/>
        <c:crossBetween val="between"/>
      </c:valAx>
      <c:spPr>
        <a:noFill/>
        <a:ln>
          <a:noFill/>
        </a:ln>
      </c:spPr>
    </c:plotArea>
    <c:legend>
      <c:legendPos val="r"/>
      <c:layout>
        <c:manualLayout>
          <c:xMode val="edge"/>
          <c:yMode val="edge"/>
          <c:x val="5.2898378256874086E-3"/>
          <c:y val="0.88792906095071478"/>
          <c:w val="0.96532309248497639"/>
          <c:h val="0.10840077282006413"/>
        </c:manualLayout>
      </c:layout>
      <c:txPr>
        <a:bodyPr/>
        <a:lstStyle/>
        <a:p>
          <a:pPr>
            <a:defRPr lang="en-US" sz="1100"/>
          </a:pPr>
          <a:endParaRPr lang="lv-LV"/>
        </a:p>
      </c:txPr>
    </c:legend>
    <c:plotVisOnly val="1"/>
    <c:dispBlanksAs val="gap"/>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lv-LV"/>
  <c:style val="26"/>
  <c:chart>
    <c:plotArea>
      <c:layout>
        <c:manualLayout>
          <c:layoutTarget val="inner"/>
          <c:xMode val="edge"/>
          <c:yMode val="edge"/>
          <c:x val="0"/>
          <c:y val="1.4662994071204789E-2"/>
          <c:w val="0.85990786553532761"/>
          <c:h val="0.8657407407407407"/>
        </c:manualLayout>
      </c:layout>
      <c:barChart>
        <c:barDir val="col"/>
        <c:grouping val="stacked"/>
        <c:ser>
          <c:idx val="0"/>
          <c:order val="0"/>
          <c:tx>
            <c:strRef>
              <c:f>'Sheet8 (6)'!$L$4</c:f>
              <c:strCache>
                <c:ptCount val="1"/>
                <c:pt idx="0">
                  <c:v>Kurzemes reģions</c:v>
                </c:pt>
              </c:strCache>
            </c:strRef>
          </c:tx>
          <c:dLbls>
            <c:dLbl>
              <c:idx val="2"/>
              <c:layout>
                <c:manualLayout>
                  <c:x val="0"/>
                  <c:y val="-7.191657677094572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B1F-4C72-A046-ADCD45B192F1}"/>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(6)'!$L$16:$L$23</c:f>
              <c:numCache>
                <c:formatCode>#,##0</c:formatCode>
                <c:ptCount val="2"/>
                <c:pt idx="0">
                  <c:v>2169</c:v>
                </c:pt>
                <c:pt idx="1">
                  <c:v>1390</c:v>
                </c:pt>
              </c:numCache>
            </c:numRef>
          </c:val>
          <c:extLst xmlns:c16r2="http://schemas.microsoft.com/office/drawing/2015/06/chart">
            <c:ext xmlns:c16="http://schemas.microsoft.com/office/drawing/2014/chart" uri="{C3380CC4-5D6E-409C-BE32-E72D297353CC}">
              <c16:uniqueId val="{00000001-6B1F-4C72-A046-ADCD45B192F1}"/>
            </c:ext>
          </c:extLst>
        </c:ser>
        <c:ser>
          <c:idx val="1"/>
          <c:order val="1"/>
          <c:tx>
            <c:strRef>
              <c:f>'Sheet8 (6)'!$M$4</c:f>
              <c:strCache>
                <c:ptCount val="1"/>
                <c:pt idx="0">
                  <c:v>Latgales reģions</c:v>
                </c:pt>
              </c:strCache>
            </c:strRef>
          </c:tx>
          <c:dLbls>
            <c:dLbl>
              <c:idx val="2"/>
              <c:layout>
                <c:manualLayout>
                  <c:x val="0"/>
                  <c:y val="-2.876663070837827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B1F-4C72-A046-ADCD45B192F1}"/>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(6)'!$M$16:$M$23</c:f>
              <c:numCache>
                <c:formatCode>#,##0</c:formatCode>
                <c:ptCount val="2"/>
                <c:pt idx="0">
                  <c:v>6206</c:v>
                </c:pt>
                <c:pt idx="1">
                  <c:v>2709</c:v>
                </c:pt>
              </c:numCache>
            </c:numRef>
          </c:val>
          <c:extLst xmlns:c16r2="http://schemas.microsoft.com/office/drawing/2015/06/chart">
            <c:ext xmlns:c16="http://schemas.microsoft.com/office/drawing/2014/chart" uri="{C3380CC4-5D6E-409C-BE32-E72D297353CC}">
              <c16:uniqueId val="{00000003-6B1F-4C72-A046-ADCD45B192F1}"/>
            </c:ext>
          </c:extLst>
        </c:ser>
        <c:ser>
          <c:idx val="2"/>
          <c:order val="2"/>
          <c:tx>
            <c:strRef>
              <c:f>'Sheet8 (6)'!$N$4</c:f>
              <c:strCache>
                <c:ptCount val="1"/>
                <c:pt idx="0">
                  <c:v>Rīgas reģions</c:v>
                </c:pt>
              </c:strCache>
            </c:strRef>
          </c:tx>
          <c:dLbls>
            <c:dLbl>
              <c:idx val="2"/>
              <c:layout>
                <c:manualLayout>
                  <c:x val="0"/>
                  <c:y val="-5.0341603739661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B1F-4C72-A046-ADCD45B192F1}"/>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(6)'!$N$16:$N$23</c:f>
              <c:numCache>
                <c:formatCode>#,##0</c:formatCode>
                <c:ptCount val="2"/>
                <c:pt idx="0">
                  <c:v>2112</c:v>
                </c:pt>
                <c:pt idx="1">
                  <c:v>2069</c:v>
                </c:pt>
              </c:numCache>
            </c:numRef>
          </c:val>
          <c:extLst xmlns:c16r2="http://schemas.microsoft.com/office/drawing/2015/06/chart">
            <c:ext xmlns:c16="http://schemas.microsoft.com/office/drawing/2014/chart" uri="{C3380CC4-5D6E-409C-BE32-E72D297353CC}">
              <c16:uniqueId val="{00000005-6B1F-4C72-A046-ADCD45B192F1}"/>
            </c:ext>
          </c:extLst>
        </c:ser>
        <c:ser>
          <c:idx val="3"/>
          <c:order val="3"/>
          <c:tx>
            <c:strRef>
              <c:f>'Sheet8 (6)'!$O$4</c:f>
              <c:strCache>
                <c:ptCount val="1"/>
                <c:pt idx="0">
                  <c:v>Vidzemes reģions</c:v>
                </c:pt>
              </c:strCache>
            </c:strRef>
          </c:tx>
          <c:dLbls>
            <c:dLbl>
              <c:idx val="1"/>
              <c:layout>
                <c:manualLayout>
                  <c:x val="0"/>
                  <c:y val="-9.259259259259178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B1F-4C72-A046-ADCD45B192F1}"/>
                </c:ext>
              </c:extLst>
            </c:dLbl>
            <c:dLbl>
              <c:idx val="2"/>
              <c:layout>
                <c:manualLayout>
                  <c:x val="-1.7825311942959007E-3"/>
                  <c:y val="-8.27040632865876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1F-4C72-A046-ADCD45B192F1}"/>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(6)'!$O$16:$O$23</c:f>
              <c:numCache>
                <c:formatCode>#,##0</c:formatCode>
                <c:ptCount val="2"/>
                <c:pt idx="0">
                  <c:v>1681</c:v>
                </c:pt>
                <c:pt idx="1">
                  <c:v>1281</c:v>
                </c:pt>
              </c:numCache>
            </c:numRef>
          </c:val>
          <c:extLst xmlns:c16r2="http://schemas.microsoft.com/office/drawing/2015/06/chart">
            <c:ext xmlns:c16="http://schemas.microsoft.com/office/drawing/2014/chart" uri="{C3380CC4-5D6E-409C-BE32-E72D297353CC}">
              <c16:uniqueId val="{00000008-6B1F-4C72-A046-ADCD45B192F1}"/>
            </c:ext>
          </c:extLst>
        </c:ser>
        <c:ser>
          <c:idx val="4"/>
          <c:order val="4"/>
          <c:tx>
            <c:strRef>
              <c:f>'Sheet8 (6)'!$P$4</c:f>
              <c:strCache>
                <c:ptCount val="1"/>
                <c:pt idx="0">
                  <c:v>Zemgales reģions</c:v>
                </c:pt>
              </c:strCache>
            </c:strRef>
          </c:tx>
          <c:dLbls>
            <c:dLbl>
              <c:idx val="1"/>
              <c:layout>
                <c:manualLayout>
                  <c:x val="1.7825311942959007E-3"/>
                  <c:y val="-3.146208665664366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B1F-4C72-A046-ADCD45B192F1}"/>
                </c:ext>
              </c:extLst>
            </c:dLbl>
            <c:dLbl>
              <c:idx val="2"/>
              <c:layout>
                <c:manualLayout>
                  <c:x val="-3.5650623885918015E-3"/>
                  <c:y val="-0.1150665228335131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B1F-4C72-A046-ADCD45B192F1}"/>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(6)'!$P$16:$P$23</c:f>
              <c:numCache>
                <c:formatCode>#,##0</c:formatCode>
                <c:ptCount val="2"/>
                <c:pt idx="0">
                  <c:v>1535</c:v>
                </c:pt>
                <c:pt idx="1">
                  <c:v>1044</c:v>
                </c:pt>
              </c:numCache>
            </c:numRef>
          </c:val>
          <c:extLst xmlns:c16r2="http://schemas.microsoft.com/office/drawing/2015/06/chart">
            <c:ext xmlns:c16="http://schemas.microsoft.com/office/drawing/2014/chart" uri="{C3380CC4-5D6E-409C-BE32-E72D297353CC}">
              <c16:uniqueId val="{0000000B-6B1F-4C72-A046-ADCD45B192F1}"/>
            </c:ext>
          </c:extLst>
        </c:ser>
        <c:gapWidth val="74"/>
        <c:overlap val="100"/>
        <c:axId val="57381248"/>
        <c:axId val="57382784"/>
      </c:barChart>
      <c:catAx>
        <c:axId val="57381248"/>
        <c:scaling>
          <c:orientation val="minMax"/>
        </c:scaling>
        <c:delete val="1"/>
        <c:axPos val="b"/>
        <c:tickLblPos val="nextTo"/>
        <c:crossAx val="57382784"/>
        <c:crosses val="autoZero"/>
        <c:auto val="1"/>
        <c:lblAlgn val="ctr"/>
        <c:lblOffset val="100"/>
      </c:catAx>
      <c:valAx>
        <c:axId val="57382784"/>
        <c:scaling>
          <c:orientation val="minMax"/>
        </c:scaling>
        <c:delete val="1"/>
        <c:axPos val="l"/>
        <c:numFmt formatCode="#,##0" sourceLinked="1"/>
        <c:tickLblPos val="nextTo"/>
        <c:crossAx val="57381248"/>
        <c:crosses val="autoZero"/>
        <c:crossBetween val="between"/>
      </c:valAx>
      <c:spPr>
        <a:noFill/>
        <a:ln>
          <a:noFill/>
        </a:ln>
      </c:spPr>
    </c:plotArea>
    <c:plotVisOnly val="1"/>
    <c:dispBlanksAs val="gap"/>
  </c:chart>
  <c:spPr>
    <a:noFill/>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lv-LV"/>
  <c:style val="26"/>
  <c:chart>
    <c:plotArea>
      <c:layout>
        <c:manualLayout>
          <c:layoutTarget val="inner"/>
          <c:xMode val="edge"/>
          <c:yMode val="edge"/>
          <c:x val="3.5684298908480266E-2"/>
          <c:y val="4.629629629629632E-3"/>
          <c:w val="0.76183669976035606"/>
          <c:h val="0.8657407407407407"/>
        </c:manualLayout>
      </c:layout>
      <c:barChart>
        <c:barDir val="col"/>
        <c:grouping val="stacked"/>
        <c:ser>
          <c:idx val="0"/>
          <c:order val="0"/>
          <c:tx>
            <c:strRef>
              <c:f>'Sheet8 (6)'!$L$4</c:f>
              <c:strCache>
                <c:ptCount val="1"/>
                <c:pt idx="0">
                  <c:v>Kurzemes reģions</c:v>
                </c:pt>
              </c:strCache>
            </c:strRef>
          </c:tx>
          <c:dLbls>
            <c:dLbl>
              <c:idx val="2"/>
              <c:layout>
                <c:manualLayout>
                  <c:x val="0"/>
                  <c:y val="-7.191657677094572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A52-41F7-A63D-CB500DD27553}"/>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(6)'!$L$23</c:f>
              <c:numCache>
                <c:formatCode>#,##0</c:formatCode>
                <c:ptCount val="1"/>
                <c:pt idx="0">
                  <c:v>1390</c:v>
                </c:pt>
              </c:numCache>
            </c:numRef>
          </c:val>
          <c:extLst xmlns:c16r2="http://schemas.microsoft.com/office/drawing/2015/06/chart">
            <c:ext xmlns:c16="http://schemas.microsoft.com/office/drawing/2014/chart" uri="{C3380CC4-5D6E-409C-BE32-E72D297353CC}">
              <c16:uniqueId val="{00000001-2A52-41F7-A63D-CB500DD27553}"/>
            </c:ext>
          </c:extLst>
        </c:ser>
        <c:ser>
          <c:idx val="1"/>
          <c:order val="1"/>
          <c:tx>
            <c:strRef>
              <c:f>'Sheet8 (6)'!$M$4</c:f>
              <c:strCache>
                <c:ptCount val="1"/>
                <c:pt idx="0">
                  <c:v>Latgales reģions</c:v>
                </c:pt>
              </c:strCache>
            </c:strRef>
          </c:tx>
          <c:dLbls>
            <c:dLbl>
              <c:idx val="2"/>
              <c:layout>
                <c:manualLayout>
                  <c:x val="0"/>
                  <c:y val="-2.876663070837827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A52-41F7-A63D-CB500DD27553}"/>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(6)'!$M$23</c:f>
              <c:numCache>
                <c:formatCode>#,##0</c:formatCode>
                <c:ptCount val="1"/>
                <c:pt idx="0">
                  <c:v>2709</c:v>
                </c:pt>
              </c:numCache>
            </c:numRef>
          </c:val>
          <c:extLst xmlns:c16r2="http://schemas.microsoft.com/office/drawing/2015/06/chart">
            <c:ext xmlns:c16="http://schemas.microsoft.com/office/drawing/2014/chart" uri="{C3380CC4-5D6E-409C-BE32-E72D297353CC}">
              <c16:uniqueId val="{00000003-2A52-41F7-A63D-CB500DD27553}"/>
            </c:ext>
          </c:extLst>
        </c:ser>
        <c:ser>
          <c:idx val="2"/>
          <c:order val="2"/>
          <c:tx>
            <c:strRef>
              <c:f>'Sheet8 (6)'!$N$4</c:f>
              <c:strCache>
                <c:ptCount val="1"/>
                <c:pt idx="0">
                  <c:v>Rīgas reģions</c:v>
                </c:pt>
              </c:strCache>
            </c:strRef>
          </c:tx>
          <c:dLbls>
            <c:dLbl>
              <c:idx val="2"/>
              <c:layout>
                <c:manualLayout>
                  <c:x val="0"/>
                  <c:y val="-5.0341603739661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A52-41F7-A63D-CB500DD27553}"/>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(6)'!$N$23</c:f>
              <c:numCache>
                <c:formatCode>#,##0</c:formatCode>
                <c:ptCount val="1"/>
                <c:pt idx="0">
                  <c:v>2069</c:v>
                </c:pt>
              </c:numCache>
            </c:numRef>
          </c:val>
          <c:extLst xmlns:c16r2="http://schemas.microsoft.com/office/drawing/2015/06/chart">
            <c:ext xmlns:c16="http://schemas.microsoft.com/office/drawing/2014/chart" uri="{C3380CC4-5D6E-409C-BE32-E72D297353CC}">
              <c16:uniqueId val="{00000005-2A52-41F7-A63D-CB500DD27553}"/>
            </c:ext>
          </c:extLst>
        </c:ser>
        <c:ser>
          <c:idx val="3"/>
          <c:order val="3"/>
          <c:tx>
            <c:strRef>
              <c:f>'Sheet8 (6)'!$O$4</c:f>
              <c:strCache>
                <c:ptCount val="1"/>
                <c:pt idx="0">
                  <c:v>Vidzemes reģions</c:v>
                </c:pt>
              </c:strCache>
            </c:strRef>
          </c:tx>
          <c:dLbls>
            <c:dLbl>
              <c:idx val="1"/>
              <c:layout>
                <c:manualLayout>
                  <c:x val="0"/>
                  <c:y val="-9.259259259259178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A52-41F7-A63D-CB500DD27553}"/>
                </c:ext>
              </c:extLst>
            </c:dLbl>
            <c:dLbl>
              <c:idx val="2"/>
              <c:layout>
                <c:manualLayout>
                  <c:x val="-1.7825311942959007E-3"/>
                  <c:y val="-8.27040632865876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A52-41F7-A63D-CB500DD27553}"/>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(6)'!$O$23</c:f>
              <c:numCache>
                <c:formatCode>#,##0</c:formatCode>
                <c:ptCount val="1"/>
                <c:pt idx="0">
                  <c:v>1281</c:v>
                </c:pt>
              </c:numCache>
            </c:numRef>
          </c:val>
          <c:extLst xmlns:c16r2="http://schemas.microsoft.com/office/drawing/2015/06/chart">
            <c:ext xmlns:c16="http://schemas.microsoft.com/office/drawing/2014/chart" uri="{C3380CC4-5D6E-409C-BE32-E72D297353CC}">
              <c16:uniqueId val="{00000008-2A52-41F7-A63D-CB500DD27553}"/>
            </c:ext>
          </c:extLst>
        </c:ser>
        <c:ser>
          <c:idx val="4"/>
          <c:order val="4"/>
          <c:tx>
            <c:strRef>
              <c:f>'Sheet8 (6)'!$P$4</c:f>
              <c:strCache>
                <c:ptCount val="1"/>
                <c:pt idx="0">
                  <c:v>Zemgales reģions</c:v>
                </c:pt>
              </c:strCache>
            </c:strRef>
          </c:tx>
          <c:dLbls>
            <c:dLbl>
              <c:idx val="1"/>
              <c:layout>
                <c:manualLayout>
                  <c:x val="1.7825311942959007E-3"/>
                  <c:y val="-3.146208665664366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A52-41F7-A63D-CB500DD27553}"/>
                </c:ext>
              </c:extLst>
            </c:dLbl>
            <c:dLbl>
              <c:idx val="2"/>
              <c:layout>
                <c:manualLayout>
                  <c:x val="-3.5650623885918015E-3"/>
                  <c:y val="-0.1150665228335131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A52-41F7-A63D-CB500DD27553}"/>
                </c:ext>
              </c:extLst>
            </c:dLbl>
            <c:spPr>
              <a:noFill/>
              <a:ln>
                <a:noFill/>
              </a:ln>
              <a:effectLst/>
            </c:spPr>
            <c:txPr>
              <a:bodyPr/>
              <a:lstStyle/>
              <a:p>
                <a:pPr>
                  <a:defRPr lang="en-US" sz="1200" b="1"/>
                </a:pPr>
                <a:endParaRPr lang="lv-LV"/>
              </a:p>
            </c:txPr>
            <c:showVal val="1"/>
            <c:extLst xmlns:c16r2="http://schemas.microsoft.com/office/drawing/2015/06/chart">
              <c:ext xmlns:c15="http://schemas.microsoft.com/office/drawing/2012/chart" uri="{CE6537A1-D6FC-4f65-9D91-7224C49458BB}">
                <c15:showLeaderLines val="0"/>
              </c:ext>
            </c:extLst>
          </c:dLbls>
          <c:val>
            <c:numRef>
              <c:f>'Sheet8 (6)'!$P$23</c:f>
              <c:numCache>
                <c:formatCode>#,##0</c:formatCode>
                <c:ptCount val="1"/>
                <c:pt idx="0">
                  <c:v>1044</c:v>
                </c:pt>
              </c:numCache>
            </c:numRef>
          </c:val>
          <c:extLst xmlns:c16r2="http://schemas.microsoft.com/office/drawing/2015/06/chart">
            <c:ext xmlns:c16="http://schemas.microsoft.com/office/drawing/2014/chart" uri="{C3380CC4-5D6E-409C-BE32-E72D297353CC}">
              <c16:uniqueId val="{0000000B-2A52-41F7-A63D-CB500DD27553}"/>
            </c:ext>
          </c:extLst>
        </c:ser>
        <c:gapWidth val="74"/>
        <c:overlap val="100"/>
        <c:axId val="58558336"/>
        <c:axId val="58559872"/>
      </c:barChart>
      <c:catAx>
        <c:axId val="58558336"/>
        <c:scaling>
          <c:orientation val="minMax"/>
        </c:scaling>
        <c:delete val="1"/>
        <c:axPos val="b"/>
        <c:tickLblPos val="nextTo"/>
        <c:crossAx val="58559872"/>
        <c:crosses val="autoZero"/>
        <c:auto val="1"/>
        <c:lblAlgn val="ctr"/>
        <c:lblOffset val="100"/>
      </c:catAx>
      <c:valAx>
        <c:axId val="58559872"/>
        <c:scaling>
          <c:orientation val="minMax"/>
        </c:scaling>
        <c:delete val="1"/>
        <c:axPos val="l"/>
        <c:numFmt formatCode="#,##0" sourceLinked="1"/>
        <c:tickLblPos val="nextTo"/>
        <c:crossAx val="58558336"/>
        <c:crosses val="autoZero"/>
        <c:crossBetween val="between"/>
      </c:valAx>
      <c:spPr>
        <a:noFill/>
        <a:ln>
          <a:noFill/>
        </a:ln>
      </c:spPr>
    </c:plotArea>
    <c:plotVisOnly val="1"/>
    <c:dispBlanksAs val="gap"/>
  </c:chart>
  <c:spPr>
    <a:noFill/>
    <a:ln>
      <a:noFill/>
    </a:ln>
  </c:spPr>
  <c:externalData r:id="rId1"/>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image" Target="../media/image141.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C29FA-0CA3-46CC-A999-D7BBD645C7B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8B74082D-86CA-4761-BEA4-A64AD42FE786}">
      <dgm:prSet custT="1"/>
      <dgm:spPr/>
      <dgm:t>
        <a:bodyPr/>
        <a:lstStyle/>
        <a:p>
          <a:pPr rtl="0"/>
          <a:r>
            <a:rPr lang="lv-LV" sz="1600" b="0" dirty="0"/>
            <a:t>Reģistrētais bezdarba līmenis valstī 31.05.2017. – 7,4% </a:t>
          </a:r>
        </a:p>
      </dgm:t>
    </dgm:pt>
    <dgm:pt modelId="{9220F68D-34EF-4619-888D-24C039865B56}" type="parTrans" cxnId="{36146616-4E7E-432A-AE4A-17E28ED32EA6}">
      <dgm:prSet/>
      <dgm:spPr/>
      <dgm:t>
        <a:bodyPr/>
        <a:lstStyle/>
        <a:p>
          <a:endParaRPr lang="lv-LV" sz="2400"/>
        </a:p>
      </dgm:t>
    </dgm:pt>
    <dgm:pt modelId="{AA5B2667-F95A-4A62-B0D7-69798AC72AD8}" type="sibTrans" cxnId="{36146616-4E7E-432A-AE4A-17E28ED32EA6}">
      <dgm:prSet/>
      <dgm:spPr/>
      <dgm:t>
        <a:bodyPr/>
        <a:lstStyle/>
        <a:p>
          <a:endParaRPr lang="lv-LV" sz="2400"/>
        </a:p>
      </dgm:t>
    </dgm:pt>
    <dgm:pt modelId="{E87307B5-C9F8-44BA-B740-DAF676CD4CE5}">
      <dgm:prSet custT="1"/>
      <dgm:spPr/>
      <dgm:t>
        <a:bodyPr/>
        <a:lstStyle/>
        <a:p>
          <a:pPr rtl="0"/>
          <a:r>
            <a:rPr lang="lv-LV" sz="1600" dirty="0"/>
            <a:t>Augstākais bezdarba līmenis izteikti vērojams Latgales novados, savukārt, ja neskaita Rīgas reģionu, tad  zemākais ir Vidzemes un Zemgales reģionā</a:t>
          </a:r>
        </a:p>
      </dgm:t>
    </dgm:pt>
    <dgm:pt modelId="{1DD60C41-D5DC-4935-B118-853FD7D141AE}" type="parTrans" cxnId="{9F61255A-F138-435F-A9A5-037798B686F6}">
      <dgm:prSet/>
      <dgm:spPr/>
      <dgm:t>
        <a:bodyPr/>
        <a:lstStyle/>
        <a:p>
          <a:endParaRPr lang="lv-LV" sz="2400"/>
        </a:p>
      </dgm:t>
    </dgm:pt>
    <dgm:pt modelId="{969BA33E-9805-4FBA-A535-EA4DC30411A7}" type="sibTrans" cxnId="{9F61255A-F138-435F-A9A5-037798B686F6}">
      <dgm:prSet/>
      <dgm:spPr/>
      <dgm:t>
        <a:bodyPr/>
        <a:lstStyle/>
        <a:p>
          <a:endParaRPr lang="lv-LV" sz="2400"/>
        </a:p>
      </dgm:t>
    </dgm:pt>
    <dgm:pt modelId="{DF0FB59C-1CDF-49F7-8F18-61666C202097}" type="pres">
      <dgm:prSet presAssocID="{AAEC29FA-0CA3-46CC-A999-D7BBD645C7BB}" presName="vert0" presStyleCnt="0">
        <dgm:presLayoutVars>
          <dgm:dir/>
          <dgm:animOne val="branch"/>
          <dgm:animLvl val="lvl"/>
        </dgm:presLayoutVars>
      </dgm:prSet>
      <dgm:spPr/>
      <dgm:t>
        <a:bodyPr/>
        <a:lstStyle/>
        <a:p>
          <a:endParaRPr lang="lv-LV"/>
        </a:p>
      </dgm:t>
    </dgm:pt>
    <dgm:pt modelId="{FACD70A5-6980-42E8-8E9D-4BF7FA18FD47}" type="pres">
      <dgm:prSet presAssocID="{8B74082D-86CA-4761-BEA4-A64AD42FE786}" presName="thickLine" presStyleLbl="alignNode1" presStyleIdx="0" presStyleCnt="2"/>
      <dgm:spPr/>
    </dgm:pt>
    <dgm:pt modelId="{4BEEE170-6C2D-4D53-9990-402D347698E1}" type="pres">
      <dgm:prSet presAssocID="{8B74082D-86CA-4761-BEA4-A64AD42FE786}" presName="horz1" presStyleCnt="0"/>
      <dgm:spPr/>
    </dgm:pt>
    <dgm:pt modelId="{B22D6666-6B43-49CD-A256-9C2549F74021}" type="pres">
      <dgm:prSet presAssocID="{8B74082D-86CA-4761-BEA4-A64AD42FE786}" presName="tx1" presStyleLbl="revTx" presStyleIdx="0" presStyleCnt="2"/>
      <dgm:spPr/>
      <dgm:t>
        <a:bodyPr/>
        <a:lstStyle/>
        <a:p>
          <a:endParaRPr lang="lv-LV"/>
        </a:p>
      </dgm:t>
    </dgm:pt>
    <dgm:pt modelId="{3B6280E9-5F83-44A3-9FE2-4400A9EB3AE9}" type="pres">
      <dgm:prSet presAssocID="{8B74082D-86CA-4761-BEA4-A64AD42FE786}" presName="vert1" presStyleCnt="0"/>
      <dgm:spPr/>
    </dgm:pt>
    <dgm:pt modelId="{21052B33-3C2A-41A9-86AF-E2FD87E9B4CC}" type="pres">
      <dgm:prSet presAssocID="{E87307B5-C9F8-44BA-B740-DAF676CD4CE5}" presName="thickLine" presStyleLbl="alignNode1" presStyleIdx="1" presStyleCnt="2"/>
      <dgm:spPr/>
    </dgm:pt>
    <dgm:pt modelId="{CB118EC5-2857-41FE-9EC5-328BA32179A6}" type="pres">
      <dgm:prSet presAssocID="{E87307B5-C9F8-44BA-B740-DAF676CD4CE5}" presName="horz1" presStyleCnt="0"/>
      <dgm:spPr/>
    </dgm:pt>
    <dgm:pt modelId="{86F8A1C3-52E3-41B3-A5B4-E1F65F2F97ED}" type="pres">
      <dgm:prSet presAssocID="{E87307B5-C9F8-44BA-B740-DAF676CD4CE5}" presName="tx1" presStyleLbl="revTx" presStyleIdx="1" presStyleCnt="2"/>
      <dgm:spPr/>
      <dgm:t>
        <a:bodyPr/>
        <a:lstStyle/>
        <a:p>
          <a:endParaRPr lang="lv-LV"/>
        </a:p>
      </dgm:t>
    </dgm:pt>
    <dgm:pt modelId="{1A3332B0-AFE8-4D8F-B12C-E6214090D254}" type="pres">
      <dgm:prSet presAssocID="{E87307B5-C9F8-44BA-B740-DAF676CD4CE5}" presName="vert1" presStyleCnt="0"/>
      <dgm:spPr/>
    </dgm:pt>
  </dgm:ptLst>
  <dgm:cxnLst>
    <dgm:cxn modelId="{3E774EDA-4A07-4B08-B8CD-01F23EB159EB}" type="presOf" srcId="{AAEC29FA-0CA3-46CC-A999-D7BBD645C7BB}" destId="{DF0FB59C-1CDF-49F7-8F18-61666C202097}" srcOrd="0" destOrd="0" presId="urn:microsoft.com/office/officeart/2008/layout/LinedList"/>
    <dgm:cxn modelId="{3085BC34-F963-464B-A19D-8840D0AE0060}" type="presOf" srcId="{E87307B5-C9F8-44BA-B740-DAF676CD4CE5}" destId="{86F8A1C3-52E3-41B3-A5B4-E1F65F2F97ED}" srcOrd="0" destOrd="0" presId="urn:microsoft.com/office/officeart/2008/layout/LinedList"/>
    <dgm:cxn modelId="{9F61255A-F138-435F-A9A5-037798B686F6}" srcId="{AAEC29FA-0CA3-46CC-A999-D7BBD645C7BB}" destId="{E87307B5-C9F8-44BA-B740-DAF676CD4CE5}" srcOrd="1" destOrd="0" parTransId="{1DD60C41-D5DC-4935-B118-853FD7D141AE}" sibTransId="{969BA33E-9805-4FBA-A535-EA4DC30411A7}"/>
    <dgm:cxn modelId="{36146616-4E7E-432A-AE4A-17E28ED32EA6}" srcId="{AAEC29FA-0CA3-46CC-A999-D7BBD645C7BB}" destId="{8B74082D-86CA-4761-BEA4-A64AD42FE786}" srcOrd="0" destOrd="0" parTransId="{9220F68D-34EF-4619-888D-24C039865B56}" sibTransId="{AA5B2667-F95A-4A62-B0D7-69798AC72AD8}"/>
    <dgm:cxn modelId="{681B9B44-EC28-4895-9F28-CE9043D7813A}" type="presOf" srcId="{8B74082D-86CA-4761-BEA4-A64AD42FE786}" destId="{B22D6666-6B43-49CD-A256-9C2549F74021}" srcOrd="0" destOrd="0" presId="urn:microsoft.com/office/officeart/2008/layout/LinedList"/>
    <dgm:cxn modelId="{8FB2F016-6A92-4CF3-8228-13A3EB07F8A7}" type="presParOf" srcId="{DF0FB59C-1CDF-49F7-8F18-61666C202097}" destId="{FACD70A5-6980-42E8-8E9D-4BF7FA18FD47}" srcOrd="0" destOrd="0" presId="urn:microsoft.com/office/officeart/2008/layout/LinedList"/>
    <dgm:cxn modelId="{9920116E-DD75-47C2-906E-C9EA64057FD6}" type="presParOf" srcId="{DF0FB59C-1CDF-49F7-8F18-61666C202097}" destId="{4BEEE170-6C2D-4D53-9990-402D347698E1}" srcOrd="1" destOrd="0" presId="urn:microsoft.com/office/officeart/2008/layout/LinedList"/>
    <dgm:cxn modelId="{8AEA35AB-DC74-45B7-8C6B-1C28056BDF01}" type="presParOf" srcId="{4BEEE170-6C2D-4D53-9990-402D347698E1}" destId="{B22D6666-6B43-49CD-A256-9C2549F74021}" srcOrd="0" destOrd="0" presId="urn:microsoft.com/office/officeart/2008/layout/LinedList"/>
    <dgm:cxn modelId="{614B4E54-DD9A-41D4-B93A-8DC0966B8CE3}" type="presParOf" srcId="{4BEEE170-6C2D-4D53-9990-402D347698E1}" destId="{3B6280E9-5F83-44A3-9FE2-4400A9EB3AE9}" srcOrd="1" destOrd="0" presId="urn:microsoft.com/office/officeart/2008/layout/LinedList"/>
    <dgm:cxn modelId="{9C5A61E0-2B87-4904-93A5-041074302102}" type="presParOf" srcId="{DF0FB59C-1CDF-49F7-8F18-61666C202097}" destId="{21052B33-3C2A-41A9-86AF-E2FD87E9B4CC}" srcOrd="2" destOrd="0" presId="urn:microsoft.com/office/officeart/2008/layout/LinedList"/>
    <dgm:cxn modelId="{A2D38C5D-B7AF-4774-8A49-40B9DDEF68FB}" type="presParOf" srcId="{DF0FB59C-1CDF-49F7-8F18-61666C202097}" destId="{CB118EC5-2857-41FE-9EC5-328BA32179A6}" srcOrd="3" destOrd="0" presId="urn:microsoft.com/office/officeart/2008/layout/LinedList"/>
    <dgm:cxn modelId="{C5331852-6918-4783-BEF0-D4C4304F812A}" type="presParOf" srcId="{CB118EC5-2857-41FE-9EC5-328BA32179A6}" destId="{86F8A1C3-52E3-41B3-A5B4-E1F65F2F97ED}" srcOrd="0" destOrd="0" presId="urn:microsoft.com/office/officeart/2008/layout/LinedList"/>
    <dgm:cxn modelId="{C2C69A5D-0785-43FA-93DF-A828E2C0FECB}" type="presParOf" srcId="{CB118EC5-2857-41FE-9EC5-328BA32179A6}" destId="{1A3332B0-AFE8-4D8F-B12C-E6214090D254}" srcOrd="1" destOrd="0" presId="urn:microsoft.com/office/officeart/2008/layout/Lin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758FC-4738-4757-8251-74B64E16E89D}"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B596566C-B06F-4523-B8E4-E494B0C7CA2A}">
      <dgm:prSet custT="1"/>
      <dgm:spPr/>
      <dgm:t>
        <a:bodyPr/>
        <a:lstStyle/>
        <a:p>
          <a:pPr algn="just" rtl="0"/>
          <a:endParaRPr lang="lv-LV" sz="1400" b="0" i="0" strike="noStrike" dirty="0">
            <a:solidFill>
              <a:schemeClr val="tx1"/>
            </a:solidFill>
            <a:effectLst/>
          </a:endParaRPr>
        </a:p>
      </dgm:t>
    </dgm:pt>
    <dgm:pt modelId="{0A42F03B-173D-49D2-B12C-456EDDC35C7C}" type="parTrans" cxnId="{8994E6FE-383D-4C50-8E6E-F5522F8C123F}">
      <dgm:prSet/>
      <dgm:spPr/>
      <dgm:t>
        <a:bodyPr/>
        <a:lstStyle/>
        <a:p>
          <a:endParaRPr lang="lv-LV" sz="1600" strike="sngStrike">
            <a:solidFill>
              <a:srgbClr val="FF0000"/>
            </a:solidFill>
            <a:effectLst/>
          </a:endParaRPr>
        </a:p>
      </dgm:t>
    </dgm:pt>
    <dgm:pt modelId="{53B93387-33EC-4909-ACBB-F7A2EE94AF8F}" type="sibTrans" cxnId="{8994E6FE-383D-4C50-8E6E-F5522F8C123F}">
      <dgm:prSet/>
      <dgm:spPr/>
      <dgm:t>
        <a:bodyPr/>
        <a:lstStyle/>
        <a:p>
          <a:endParaRPr lang="lv-LV" sz="1600" strike="sngStrike">
            <a:solidFill>
              <a:srgbClr val="FF0000"/>
            </a:solidFill>
            <a:effectLst/>
          </a:endParaRPr>
        </a:p>
      </dgm:t>
    </dgm:pt>
    <dgm:pt modelId="{4A80539C-4130-418A-9266-C0369ECFDFDB}" type="pres">
      <dgm:prSet presAssocID="{00F758FC-4738-4757-8251-74B64E16E89D}" presName="vert0" presStyleCnt="0">
        <dgm:presLayoutVars>
          <dgm:dir/>
          <dgm:animOne val="branch"/>
          <dgm:animLvl val="lvl"/>
        </dgm:presLayoutVars>
      </dgm:prSet>
      <dgm:spPr/>
      <dgm:t>
        <a:bodyPr/>
        <a:lstStyle/>
        <a:p>
          <a:endParaRPr lang="lv-LV"/>
        </a:p>
      </dgm:t>
    </dgm:pt>
    <dgm:pt modelId="{E69CE31D-73DD-48AF-8F3A-1F6C6F0B4814}" type="pres">
      <dgm:prSet presAssocID="{B596566C-B06F-4523-B8E4-E494B0C7CA2A}" presName="thickLine" presStyleLbl="alignNode1" presStyleIdx="0" presStyleCnt="1"/>
      <dgm:spPr/>
    </dgm:pt>
    <dgm:pt modelId="{D60109CE-5EEC-47FD-A631-BDC5B628428F}" type="pres">
      <dgm:prSet presAssocID="{B596566C-B06F-4523-B8E4-E494B0C7CA2A}" presName="horz1" presStyleCnt="0"/>
      <dgm:spPr/>
    </dgm:pt>
    <dgm:pt modelId="{8F81CDAA-3FA6-4589-82EA-722C6738BF29}" type="pres">
      <dgm:prSet presAssocID="{B596566C-B06F-4523-B8E4-E494B0C7CA2A}" presName="tx1" presStyleLbl="revTx" presStyleIdx="0" presStyleCnt="1"/>
      <dgm:spPr/>
      <dgm:t>
        <a:bodyPr/>
        <a:lstStyle/>
        <a:p>
          <a:endParaRPr lang="lv-LV"/>
        </a:p>
      </dgm:t>
    </dgm:pt>
    <dgm:pt modelId="{08D8484A-EA03-4765-9978-4AFB2772F0B4}" type="pres">
      <dgm:prSet presAssocID="{B596566C-B06F-4523-B8E4-E494B0C7CA2A}" presName="vert1" presStyleCnt="0"/>
      <dgm:spPr/>
    </dgm:pt>
  </dgm:ptLst>
  <dgm:cxnLst>
    <dgm:cxn modelId="{FEC03058-C858-451A-9D1C-F4948826212E}" type="presOf" srcId="{B596566C-B06F-4523-B8E4-E494B0C7CA2A}" destId="{8F81CDAA-3FA6-4589-82EA-722C6738BF29}" srcOrd="0" destOrd="0" presId="urn:microsoft.com/office/officeart/2008/layout/LinedList"/>
    <dgm:cxn modelId="{C5391984-DD5A-4BC9-A1E0-D9BD9B3E2E87}" type="presOf" srcId="{00F758FC-4738-4757-8251-74B64E16E89D}" destId="{4A80539C-4130-418A-9266-C0369ECFDFDB}" srcOrd="0" destOrd="0" presId="urn:microsoft.com/office/officeart/2008/layout/LinedList"/>
    <dgm:cxn modelId="{8994E6FE-383D-4C50-8E6E-F5522F8C123F}" srcId="{00F758FC-4738-4757-8251-74B64E16E89D}" destId="{B596566C-B06F-4523-B8E4-E494B0C7CA2A}" srcOrd="0" destOrd="0" parTransId="{0A42F03B-173D-49D2-B12C-456EDDC35C7C}" sibTransId="{53B93387-33EC-4909-ACBB-F7A2EE94AF8F}"/>
    <dgm:cxn modelId="{A0B2EB1A-0991-4492-9B8F-5CA5AC499410}" type="presParOf" srcId="{4A80539C-4130-418A-9266-C0369ECFDFDB}" destId="{E69CE31D-73DD-48AF-8F3A-1F6C6F0B4814}" srcOrd="0" destOrd="0" presId="urn:microsoft.com/office/officeart/2008/layout/LinedList"/>
    <dgm:cxn modelId="{E61E8AB2-9856-481F-9B98-BB43D88887F1}" type="presParOf" srcId="{4A80539C-4130-418A-9266-C0369ECFDFDB}" destId="{D60109CE-5EEC-47FD-A631-BDC5B628428F}" srcOrd="1" destOrd="0" presId="urn:microsoft.com/office/officeart/2008/layout/LinedList"/>
    <dgm:cxn modelId="{8CE187B8-D24B-49BA-8852-0A92338A89AB}" type="presParOf" srcId="{D60109CE-5EEC-47FD-A631-BDC5B628428F}" destId="{8F81CDAA-3FA6-4589-82EA-722C6738BF29}" srcOrd="0" destOrd="0" presId="urn:microsoft.com/office/officeart/2008/layout/LinedList"/>
    <dgm:cxn modelId="{0C9A45B1-5EE3-481C-96AE-A71C4F052B60}" type="presParOf" srcId="{D60109CE-5EEC-47FD-A631-BDC5B628428F}" destId="{08D8484A-EA03-4765-9978-4AFB2772F0B4}" srcOrd="1" destOrd="0" presId="urn:microsoft.com/office/officeart/2008/layout/Lin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7D170-3E51-4EF1-87F6-52C67FB576B1}" type="doc">
      <dgm:prSet loTypeId="urn:microsoft.com/office/officeart/2005/8/layout/hList7#1" loCatId="list" qsTypeId="urn:microsoft.com/office/officeart/2005/8/quickstyle/simple1" qsCatId="simple" csTypeId="urn:microsoft.com/office/officeart/2005/8/colors/colorful3" csCatId="colorful" phldr="1"/>
      <dgm:spPr/>
      <dgm:t>
        <a:bodyPr/>
        <a:lstStyle/>
        <a:p>
          <a:endParaRPr lang="lv-LV"/>
        </a:p>
      </dgm:t>
    </dgm:pt>
    <dgm:pt modelId="{D2C1159A-59CB-48E2-BC0F-9573E961F2EA}">
      <dgm:prSet custT="1"/>
      <dgm:spPr/>
      <dgm:t>
        <a:bodyPr/>
        <a:lstStyle/>
        <a:p>
          <a:pPr rtl="0"/>
          <a:endParaRPr lang="lv-LV" sz="1400" b="1" dirty="0">
            <a:solidFill>
              <a:schemeClr val="accent6">
                <a:lumMod val="50000"/>
              </a:schemeClr>
            </a:solidFill>
            <a:latin typeface="Times New Roman" panose="02020603050405020304" pitchFamily="18" charset="0"/>
            <a:ea typeface="Verdana" pitchFamily="34" charset="0"/>
            <a:cs typeface="Times New Roman" panose="02020603050405020304" pitchFamily="18" charset="0"/>
          </a:endParaRPr>
        </a:p>
        <a:p>
          <a:pPr rtl="0"/>
          <a:r>
            <a:rPr lang="lv-LV" sz="1400" b="1" dirty="0">
              <a:solidFill>
                <a:schemeClr val="accent6">
                  <a:lumMod val="50000"/>
                </a:schemeClr>
              </a:solidFill>
              <a:latin typeface="Times New Roman" panose="02020603050405020304" pitchFamily="18" charset="0"/>
              <a:ea typeface="Verdana" pitchFamily="34" charset="0"/>
              <a:cs typeface="Times New Roman" panose="02020603050405020304" pitchFamily="18" charset="0"/>
            </a:rPr>
            <a:t>Mērķis: </a:t>
          </a:r>
          <a:r>
            <a:rPr lang="lv-LV" sz="1400" b="1"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Atbalsts reģionālajai mobilitātei </a:t>
          </a:r>
          <a:r>
            <a:rPr lang="lv-LV" sz="1400" dirty="0">
              <a:latin typeface="Times New Roman" panose="02020603050405020304" pitchFamily="18" charset="0"/>
              <a:ea typeface="Verdana" pitchFamily="34" charset="0"/>
              <a:cs typeface="Times New Roman" panose="02020603050405020304" pitchFamily="18" charset="0"/>
            </a:rPr>
            <a:t>aktīvo nodarbinātības pasākumu ietvaros paredz </a:t>
          </a:r>
          <a:r>
            <a:rPr lang="lv-LV" sz="1400" b="1"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nodrošināt</a:t>
          </a:r>
          <a:r>
            <a:rPr lang="lv-LV" sz="1400" dirty="0">
              <a:latin typeface="Times New Roman" panose="02020603050405020304" pitchFamily="18" charset="0"/>
              <a:ea typeface="Verdana" pitchFamily="34" charset="0"/>
              <a:cs typeface="Times New Roman" panose="02020603050405020304" pitchFamily="18" charset="0"/>
            </a:rPr>
            <a:t> </a:t>
          </a:r>
          <a:r>
            <a:rPr lang="lv-LV" sz="1400" b="1"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finanšu atlīdzību </a:t>
          </a:r>
          <a:r>
            <a:rPr lang="lv-LV" sz="1400" dirty="0">
              <a:latin typeface="Times New Roman" panose="02020603050405020304" pitchFamily="18" charset="0"/>
              <a:ea typeface="Verdana" pitchFamily="34" charset="0"/>
              <a:cs typeface="Times New Roman" panose="02020603050405020304" pitchFamily="18" charset="0"/>
            </a:rPr>
            <a:t>bezdarbniekiem, lai segtu transporta izdevumus braucieniem no deklarētās dzīvesvietas uz darba vai apmācību vietu un atpakaļ un kompensētu izdevumus par dzīvojamās telpas īri vai dzīvošanu dienesta viesnīcā</a:t>
          </a:r>
          <a:r>
            <a:rPr lang="lv-LV" sz="1400" b="1"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 ja bezdarbnieks piedalās aktīvajos nodarbinātības pasākumos.</a:t>
          </a:r>
        </a:p>
      </dgm:t>
    </dgm:pt>
    <dgm:pt modelId="{33296B3E-DA38-403F-B412-6F783DD11E81}" type="parTrans" cxnId="{0CD2C928-180A-4162-A67E-056B79BC7F52}">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5A3E78FB-7022-468A-AE28-7606E9987B97}" type="sibTrans" cxnId="{0CD2C928-180A-4162-A67E-056B79BC7F52}">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44DCBB12-18DE-4665-B532-C3BC2C1ED236}">
      <dgm:prSet custT="1"/>
      <dgm:spPr/>
      <dgm:t>
        <a:bodyPr/>
        <a:lstStyle/>
        <a:p>
          <a:pPr rtl="0"/>
          <a:r>
            <a:rPr lang="lv-LV" sz="1600" b="1" dirty="0">
              <a:solidFill>
                <a:schemeClr val="accent5">
                  <a:lumMod val="50000"/>
                </a:schemeClr>
              </a:solidFill>
              <a:latin typeface="Times New Roman" panose="02020603050405020304" pitchFamily="18" charset="0"/>
              <a:ea typeface="Verdana" pitchFamily="34" charset="0"/>
              <a:cs typeface="Times New Roman" panose="02020603050405020304" pitchFamily="18" charset="0"/>
            </a:rPr>
            <a:t>Apmācību vieta atrodas vismaz 20 km attālumā no deklarētās dzīvesvietas,</a:t>
          </a:r>
          <a:r>
            <a:rPr lang="lv-LV" sz="1600" dirty="0">
              <a:latin typeface="Times New Roman" panose="02020603050405020304" pitchFamily="18" charset="0"/>
              <a:ea typeface="Verdana" pitchFamily="34" charset="0"/>
              <a:cs typeface="Times New Roman" panose="02020603050405020304" pitchFamily="18" charset="0"/>
            </a:rPr>
            <a:t> un bezdarbnieka norādītajā dzīvesvietā ir deklarēts vismaz sešus mēnešus vai šajā laikā ir mainījis deklarēto dzīvesvietu, un gan jaunā, gan iepriekšējā dzīvesvieta atrodas vienas pašvaldības administratīvajā teritorijā.</a:t>
          </a:r>
        </a:p>
      </dgm:t>
    </dgm:pt>
    <dgm:pt modelId="{18B7E3DA-E980-4BAF-9A3C-EDFA38449DD2}" type="parTrans" cxnId="{03EA4948-6813-411B-80DA-142DECDC7AA9}">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6583B76C-DD7B-409D-AAD9-68BD7DB17713}" type="sibTrans" cxnId="{03EA4948-6813-411B-80DA-142DECDC7AA9}">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48D47446-BED2-4501-BDCA-5416D64F2C05}">
      <dgm:prSet custT="1"/>
      <dgm:spPr/>
      <dgm:t>
        <a:bodyPr/>
        <a:lstStyle/>
        <a:p>
          <a:pPr rtl="0"/>
          <a:r>
            <a:rPr lang="lv-LV" sz="1600" b="0" dirty="0">
              <a:latin typeface="Times New Roman" panose="02020603050405020304" pitchFamily="18" charset="0"/>
              <a:ea typeface="Verdana" pitchFamily="34" charset="0"/>
              <a:cs typeface="Times New Roman" panose="02020603050405020304" pitchFamily="18" charset="0"/>
            </a:rPr>
            <a:t>Pasākumu īsteno no:</a:t>
          </a:r>
        </a:p>
      </dgm:t>
    </dgm:pt>
    <dgm:pt modelId="{C62DE165-9464-450C-ABD0-5C68380A3122}" type="parTrans" cxnId="{23593DAB-69A8-4601-B4A4-354A6BAD8D2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5735B3C2-5B71-4625-8F05-4B5E1C2A198F}" type="sibTrans" cxnId="{23593DAB-69A8-4601-B4A4-354A6BAD8D2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CF30436F-1FD0-40D2-9C88-0F7F5A3D680B}">
      <dgm:prSet custT="1"/>
      <dgm:spPr/>
      <dgm:t>
        <a:bodyPr/>
        <a:lstStyle/>
        <a:p>
          <a:pPr rtl="0"/>
          <a:r>
            <a:rPr lang="lv-LV" sz="1600" b="0" dirty="0">
              <a:solidFill>
                <a:schemeClr val="bg1"/>
              </a:solidFill>
              <a:latin typeface="Times New Roman" panose="02020603050405020304" pitchFamily="18" charset="0"/>
              <a:ea typeface="Verdana" pitchFamily="34" charset="0"/>
              <a:cs typeface="Times New Roman" panose="02020603050405020304" pitchFamily="18" charset="0"/>
            </a:rPr>
            <a:t>ESF finansējuma (JG, SDB, ABI);</a:t>
          </a:r>
        </a:p>
      </dgm:t>
    </dgm:pt>
    <dgm:pt modelId="{22DB1457-7BFA-47EC-8C68-B7B25F659713}" type="parTrans" cxnId="{30F42DF5-E61F-45E7-8CD8-D44E7229950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A31790A7-344F-4C35-B289-E0A93B9E2EEF}" type="sibTrans" cxnId="{30F42DF5-E61F-45E7-8CD8-D44E7229950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B858E74D-959E-42C8-AFCD-556DCC3F464F}">
      <dgm:prSet custT="1"/>
      <dgm:spPr/>
      <dgm:t>
        <a:bodyPr/>
        <a:lstStyle/>
        <a:p>
          <a:pPr rtl="0"/>
          <a:r>
            <a:rPr lang="lv-LV" sz="1600" b="0" dirty="0">
              <a:solidFill>
                <a:schemeClr val="bg1"/>
              </a:solidFill>
              <a:latin typeface="Times New Roman" panose="02020603050405020304" pitchFamily="18" charset="0"/>
              <a:ea typeface="Verdana" pitchFamily="34" charset="0"/>
              <a:cs typeface="Times New Roman" panose="02020603050405020304" pitchFamily="18" charset="0"/>
            </a:rPr>
            <a:t>Nodarbinātības speciālā budžeta finansējuma.</a:t>
          </a:r>
        </a:p>
      </dgm:t>
    </dgm:pt>
    <dgm:pt modelId="{37BCA418-4216-468A-9DA1-07069BBCDCAA}" type="parTrans" cxnId="{B185D0CE-DA17-4EBF-91D6-FB11936D5DC4}">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2D8C0223-0268-4CEC-B28E-DDD97312B6F3}" type="sibTrans" cxnId="{B185D0CE-DA17-4EBF-91D6-FB11936D5DC4}">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93FD75F7-595E-4EFE-926B-758AE7DE5A15}" type="pres">
      <dgm:prSet presAssocID="{D1D7D170-3E51-4EF1-87F6-52C67FB576B1}" presName="Name0" presStyleCnt="0">
        <dgm:presLayoutVars>
          <dgm:dir/>
          <dgm:resizeHandles val="exact"/>
        </dgm:presLayoutVars>
      </dgm:prSet>
      <dgm:spPr/>
      <dgm:t>
        <a:bodyPr/>
        <a:lstStyle/>
        <a:p>
          <a:endParaRPr lang="lv-LV"/>
        </a:p>
      </dgm:t>
    </dgm:pt>
    <dgm:pt modelId="{E98E00EC-3AC7-468F-A986-478F081FD652}" type="pres">
      <dgm:prSet presAssocID="{D1D7D170-3E51-4EF1-87F6-52C67FB576B1}" presName="fgShape" presStyleLbl="fgShp" presStyleIdx="0" presStyleCnt="1" custScaleY="57990" custLinFactNeighborX="-298" custLinFactNeighborY="47304"/>
      <dgm:spPr/>
    </dgm:pt>
    <dgm:pt modelId="{7D72A0E8-A1AB-4298-9726-B0141E51B47C}" type="pres">
      <dgm:prSet presAssocID="{D1D7D170-3E51-4EF1-87F6-52C67FB576B1}" presName="linComp" presStyleCnt="0"/>
      <dgm:spPr/>
    </dgm:pt>
    <dgm:pt modelId="{1B80EE11-3715-4677-B555-1F56A28FC4AB}" type="pres">
      <dgm:prSet presAssocID="{D2C1159A-59CB-48E2-BC0F-9573E961F2EA}" presName="compNode" presStyleCnt="0"/>
      <dgm:spPr/>
    </dgm:pt>
    <dgm:pt modelId="{9B789205-6795-49A3-8685-A0DEA66CF898}" type="pres">
      <dgm:prSet presAssocID="{D2C1159A-59CB-48E2-BC0F-9573E961F2EA}" presName="bkgdShape" presStyleLbl="node1" presStyleIdx="0" presStyleCnt="3"/>
      <dgm:spPr/>
      <dgm:t>
        <a:bodyPr/>
        <a:lstStyle/>
        <a:p>
          <a:endParaRPr lang="lv-LV"/>
        </a:p>
      </dgm:t>
    </dgm:pt>
    <dgm:pt modelId="{537AB52A-45A9-4F45-B44B-270BCE29C190}" type="pres">
      <dgm:prSet presAssocID="{D2C1159A-59CB-48E2-BC0F-9573E961F2EA}" presName="nodeTx" presStyleLbl="node1" presStyleIdx="0" presStyleCnt="3">
        <dgm:presLayoutVars>
          <dgm:bulletEnabled val="1"/>
        </dgm:presLayoutVars>
      </dgm:prSet>
      <dgm:spPr/>
      <dgm:t>
        <a:bodyPr/>
        <a:lstStyle/>
        <a:p>
          <a:endParaRPr lang="lv-LV"/>
        </a:p>
      </dgm:t>
    </dgm:pt>
    <dgm:pt modelId="{DBF2A10D-EA7A-4F09-AEB6-7991D8448E57}" type="pres">
      <dgm:prSet presAssocID="{D2C1159A-59CB-48E2-BC0F-9573E961F2EA}" presName="invisiNode" presStyleLbl="node1" presStyleIdx="0" presStyleCnt="3"/>
      <dgm:spPr/>
    </dgm:pt>
    <dgm:pt modelId="{E0CFCC33-15B4-4518-BBE0-7DE143A6F18B}" type="pres">
      <dgm:prSet presAssocID="{D2C1159A-59CB-48E2-BC0F-9573E961F2EA}" presName="imagNode" presStyleLbl="fgImgPlace1" presStyleIdx="0" presStyleCnt="3" custScaleX="70978" custScaleY="76523" custLinFactNeighborX="-582" custLinFactNeighborY="-10484"/>
      <dgm:spPr>
        <a:blipFill rotWithShape="1">
          <a:blip xmlns:r="http://schemas.openxmlformats.org/officeDocument/2006/relationships" r:embed="rId1"/>
          <a:stretch>
            <a:fillRect/>
          </a:stretch>
        </a:blipFill>
      </dgm:spPr>
    </dgm:pt>
    <dgm:pt modelId="{DBF95968-1538-4E8A-97E5-332C637C7DBA}" type="pres">
      <dgm:prSet presAssocID="{5A3E78FB-7022-468A-AE28-7606E9987B97}" presName="sibTrans" presStyleLbl="sibTrans2D1" presStyleIdx="0" presStyleCnt="0"/>
      <dgm:spPr/>
      <dgm:t>
        <a:bodyPr/>
        <a:lstStyle/>
        <a:p>
          <a:endParaRPr lang="lv-LV"/>
        </a:p>
      </dgm:t>
    </dgm:pt>
    <dgm:pt modelId="{4FF82FD8-1C37-4A9E-8832-200CED12D38A}" type="pres">
      <dgm:prSet presAssocID="{44DCBB12-18DE-4665-B532-C3BC2C1ED236}" presName="compNode" presStyleCnt="0"/>
      <dgm:spPr/>
    </dgm:pt>
    <dgm:pt modelId="{5768D93C-93DE-4668-A630-F7271CD346F0}" type="pres">
      <dgm:prSet presAssocID="{44DCBB12-18DE-4665-B532-C3BC2C1ED236}" presName="bkgdShape" presStyleLbl="node1" presStyleIdx="1" presStyleCnt="3"/>
      <dgm:spPr/>
      <dgm:t>
        <a:bodyPr/>
        <a:lstStyle/>
        <a:p>
          <a:endParaRPr lang="lv-LV"/>
        </a:p>
      </dgm:t>
    </dgm:pt>
    <dgm:pt modelId="{2E4B6A89-F1FA-4716-816D-43D9197AC295}" type="pres">
      <dgm:prSet presAssocID="{44DCBB12-18DE-4665-B532-C3BC2C1ED236}" presName="nodeTx" presStyleLbl="node1" presStyleIdx="1" presStyleCnt="3">
        <dgm:presLayoutVars>
          <dgm:bulletEnabled val="1"/>
        </dgm:presLayoutVars>
      </dgm:prSet>
      <dgm:spPr/>
      <dgm:t>
        <a:bodyPr/>
        <a:lstStyle/>
        <a:p>
          <a:endParaRPr lang="lv-LV"/>
        </a:p>
      </dgm:t>
    </dgm:pt>
    <dgm:pt modelId="{C17BDD73-DA32-4744-8836-EF67FE0BDF10}" type="pres">
      <dgm:prSet presAssocID="{44DCBB12-18DE-4665-B532-C3BC2C1ED236}" presName="invisiNode" presStyleLbl="node1" presStyleIdx="1" presStyleCnt="3"/>
      <dgm:spPr/>
    </dgm:pt>
    <dgm:pt modelId="{300B77FE-E1AD-4E58-B93D-785BDDD071D1}" type="pres">
      <dgm:prSet presAssocID="{44DCBB12-18DE-4665-B532-C3BC2C1ED236}" presName="imagNode" presStyleLbl="fgImgPlace1" presStyleIdx="1" presStyleCnt="3" custScaleX="70978" custScaleY="76523" custLinFactNeighborX="-582" custLinFactNeighborY="-10484"/>
      <dgm:spPr>
        <a:blipFill rotWithShape="1">
          <a:blip xmlns:r="http://schemas.openxmlformats.org/officeDocument/2006/relationships" r:embed="rId2"/>
          <a:stretch>
            <a:fillRect/>
          </a:stretch>
        </a:blipFill>
      </dgm:spPr>
    </dgm:pt>
    <dgm:pt modelId="{379DEBF3-2832-4F3B-8E48-03461E3D6CB4}" type="pres">
      <dgm:prSet presAssocID="{6583B76C-DD7B-409D-AAD9-68BD7DB17713}" presName="sibTrans" presStyleLbl="sibTrans2D1" presStyleIdx="0" presStyleCnt="0"/>
      <dgm:spPr/>
      <dgm:t>
        <a:bodyPr/>
        <a:lstStyle/>
        <a:p>
          <a:endParaRPr lang="lv-LV"/>
        </a:p>
      </dgm:t>
    </dgm:pt>
    <dgm:pt modelId="{E682BF3A-BED5-4EB0-8CE2-F9D6E684E826}" type="pres">
      <dgm:prSet presAssocID="{48D47446-BED2-4501-BDCA-5416D64F2C05}" presName="compNode" presStyleCnt="0"/>
      <dgm:spPr/>
    </dgm:pt>
    <dgm:pt modelId="{8C6ADA70-2A6E-4B81-B78B-FF83E9656260}" type="pres">
      <dgm:prSet presAssocID="{48D47446-BED2-4501-BDCA-5416D64F2C05}" presName="bkgdShape" presStyleLbl="node1" presStyleIdx="2" presStyleCnt="3"/>
      <dgm:spPr/>
      <dgm:t>
        <a:bodyPr/>
        <a:lstStyle/>
        <a:p>
          <a:endParaRPr lang="lv-LV"/>
        </a:p>
      </dgm:t>
    </dgm:pt>
    <dgm:pt modelId="{60A960D1-9EE0-4EDB-9FE2-B5DF6FDD7F1D}" type="pres">
      <dgm:prSet presAssocID="{48D47446-BED2-4501-BDCA-5416D64F2C05}" presName="nodeTx" presStyleLbl="node1" presStyleIdx="2" presStyleCnt="3">
        <dgm:presLayoutVars>
          <dgm:bulletEnabled val="1"/>
        </dgm:presLayoutVars>
      </dgm:prSet>
      <dgm:spPr/>
      <dgm:t>
        <a:bodyPr/>
        <a:lstStyle/>
        <a:p>
          <a:endParaRPr lang="lv-LV"/>
        </a:p>
      </dgm:t>
    </dgm:pt>
    <dgm:pt modelId="{5A5DFA10-BFEE-4EF2-B595-7356EF496AEA}" type="pres">
      <dgm:prSet presAssocID="{48D47446-BED2-4501-BDCA-5416D64F2C05}" presName="invisiNode" presStyleLbl="node1" presStyleIdx="2" presStyleCnt="3"/>
      <dgm:spPr/>
    </dgm:pt>
    <dgm:pt modelId="{921348E0-90A8-479E-B466-FAD08C0FA078}" type="pres">
      <dgm:prSet presAssocID="{48D47446-BED2-4501-BDCA-5416D64F2C05}" presName="imagNode" presStyleLbl="fgImgPlace1" presStyleIdx="2" presStyleCnt="3" custScaleX="70978" custScaleY="76523" custLinFactNeighborX="582" custLinFactNeighborY="-8154"/>
      <dgm:spPr>
        <a:blipFill rotWithShape="1">
          <a:blip xmlns:r="http://schemas.openxmlformats.org/officeDocument/2006/relationships" r:embed="rId3"/>
          <a:stretch>
            <a:fillRect/>
          </a:stretch>
        </a:blipFill>
      </dgm:spPr>
    </dgm:pt>
  </dgm:ptLst>
  <dgm:cxnLst>
    <dgm:cxn modelId="{829D952F-643C-4680-AB5E-F1751FF4C8FC}" type="presOf" srcId="{D2C1159A-59CB-48E2-BC0F-9573E961F2EA}" destId="{537AB52A-45A9-4F45-B44B-270BCE29C190}" srcOrd="1" destOrd="0" presId="urn:microsoft.com/office/officeart/2005/8/layout/hList7#1"/>
    <dgm:cxn modelId="{C5ACDCA9-9011-42D8-80F8-2E8974B59B1E}" type="presOf" srcId="{48D47446-BED2-4501-BDCA-5416D64F2C05}" destId="{60A960D1-9EE0-4EDB-9FE2-B5DF6FDD7F1D}" srcOrd="1" destOrd="0" presId="urn:microsoft.com/office/officeart/2005/8/layout/hList7#1"/>
    <dgm:cxn modelId="{57E8C03F-CA7C-4C31-9545-FFA93A4B6C94}" type="presOf" srcId="{6583B76C-DD7B-409D-AAD9-68BD7DB17713}" destId="{379DEBF3-2832-4F3B-8E48-03461E3D6CB4}" srcOrd="0" destOrd="0" presId="urn:microsoft.com/office/officeart/2005/8/layout/hList7#1"/>
    <dgm:cxn modelId="{622619AC-D6A6-429D-9EED-221843785897}" type="presOf" srcId="{CF30436F-1FD0-40D2-9C88-0F7F5A3D680B}" destId="{8C6ADA70-2A6E-4B81-B78B-FF83E9656260}" srcOrd="0" destOrd="1" presId="urn:microsoft.com/office/officeart/2005/8/layout/hList7#1"/>
    <dgm:cxn modelId="{B185D0CE-DA17-4EBF-91D6-FB11936D5DC4}" srcId="{48D47446-BED2-4501-BDCA-5416D64F2C05}" destId="{B858E74D-959E-42C8-AFCD-556DCC3F464F}" srcOrd="1" destOrd="0" parTransId="{37BCA418-4216-468A-9DA1-07069BBCDCAA}" sibTransId="{2D8C0223-0268-4CEC-B28E-DDD97312B6F3}"/>
    <dgm:cxn modelId="{5A13EE22-74A6-43A2-B8F4-7177A9AE2222}" type="presOf" srcId="{48D47446-BED2-4501-BDCA-5416D64F2C05}" destId="{8C6ADA70-2A6E-4B81-B78B-FF83E9656260}" srcOrd="0" destOrd="0" presId="urn:microsoft.com/office/officeart/2005/8/layout/hList7#1"/>
    <dgm:cxn modelId="{02111AEE-48E3-4C9C-9518-64F253FE33C4}" type="presOf" srcId="{D1D7D170-3E51-4EF1-87F6-52C67FB576B1}" destId="{93FD75F7-595E-4EFE-926B-758AE7DE5A15}" srcOrd="0" destOrd="0" presId="urn:microsoft.com/office/officeart/2005/8/layout/hList7#1"/>
    <dgm:cxn modelId="{03EA4948-6813-411B-80DA-142DECDC7AA9}" srcId="{D1D7D170-3E51-4EF1-87F6-52C67FB576B1}" destId="{44DCBB12-18DE-4665-B532-C3BC2C1ED236}" srcOrd="1" destOrd="0" parTransId="{18B7E3DA-E980-4BAF-9A3C-EDFA38449DD2}" sibTransId="{6583B76C-DD7B-409D-AAD9-68BD7DB17713}"/>
    <dgm:cxn modelId="{CE92F013-417B-4EE7-BD7C-75CD278E1414}" type="presOf" srcId="{B858E74D-959E-42C8-AFCD-556DCC3F464F}" destId="{8C6ADA70-2A6E-4B81-B78B-FF83E9656260}" srcOrd="0" destOrd="2" presId="urn:microsoft.com/office/officeart/2005/8/layout/hList7#1"/>
    <dgm:cxn modelId="{B8FF7BC3-3F8F-46B5-920C-F626B612BEB1}" type="presOf" srcId="{44DCBB12-18DE-4665-B532-C3BC2C1ED236}" destId="{2E4B6A89-F1FA-4716-816D-43D9197AC295}" srcOrd="1" destOrd="0" presId="urn:microsoft.com/office/officeart/2005/8/layout/hList7#1"/>
    <dgm:cxn modelId="{6B2EDA13-5C00-4793-A115-77280051A186}" type="presOf" srcId="{D2C1159A-59CB-48E2-BC0F-9573E961F2EA}" destId="{9B789205-6795-49A3-8685-A0DEA66CF898}" srcOrd="0" destOrd="0" presId="urn:microsoft.com/office/officeart/2005/8/layout/hList7#1"/>
    <dgm:cxn modelId="{A35EA37E-E45B-4F63-B362-30F71520D1A2}" type="presOf" srcId="{B858E74D-959E-42C8-AFCD-556DCC3F464F}" destId="{60A960D1-9EE0-4EDB-9FE2-B5DF6FDD7F1D}" srcOrd="1" destOrd="2" presId="urn:microsoft.com/office/officeart/2005/8/layout/hList7#1"/>
    <dgm:cxn modelId="{23593DAB-69A8-4601-B4A4-354A6BAD8D2F}" srcId="{D1D7D170-3E51-4EF1-87F6-52C67FB576B1}" destId="{48D47446-BED2-4501-BDCA-5416D64F2C05}" srcOrd="2" destOrd="0" parTransId="{C62DE165-9464-450C-ABD0-5C68380A3122}" sibTransId="{5735B3C2-5B71-4625-8F05-4B5E1C2A198F}"/>
    <dgm:cxn modelId="{03B80F59-0D22-4D7E-8E40-40A025FC7E90}" type="presOf" srcId="{5A3E78FB-7022-468A-AE28-7606E9987B97}" destId="{DBF95968-1538-4E8A-97E5-332C637C7DBA}" srcOrd="0" destOrd="0" presId="urn:microsoft.com/office/officeart/2005/8/layout/hList7#1"/>
    <dgm:cxn modelId="{65E6761A-A6C9-4274-B326-B1F9D9644820}" type="presOf" srcId="{44DCBB12-18DE-4665-B532-C3BC2C1ED236}" destId="{5768D93C-93DE-4668-A630-F7271CD346F0}" srcOrd="0" destOrd="0" presId="urn:microsoft.com/office/officeart/2005/8/layout/hList7#1"/>
    <dgm:cxn modelId="{30F42DF5-E61F-45E7-8CD8-D44E7229950F}" srcId="{48D47446-BED2-4501-BDCA-5416D64F2C05}" destId="{CF30436F-1FD0-40D2-9C88-0F7F5A3D680B}" srcOrd="0" destOrd="0" parTransId="{22DB1457-7BFA-47EC-8C68-B7B25F659713}" sibTransId="{A31790A7-344F-4C35-B289-E0A93B9E2EEF}"/>
    <dgm:cxn modelId="{0CD2C928-180A-4162-A67E-056B79BC7F52}" srcId="{D1D7D170-3E51-4EF1-87F6-52C67FB576B1}" destId="{D2C1159A-59CB-48E2-BC0F-9573E961F2EA}" srcOrd="0" destOrd="0" parTransId="{33296B3E-DA38-403F-B412-6F783DD11E81}" sibTransId="{5A3E78FB-7022-468A-AE28-7606E9987B97}"/>
    <dgm:cxn modelId="{1BA1ADE4-841E-40F1-B14C-51C6A908B25C}" type="presOf" srcId="{CF30436F-1FD0-40D2-9C88-0F7F5A3D680B}" destId="{60A960D1-9EE0-4EDB-9FE2-B5DF6FDD7F1D}" srcOrd="1" destOrd="1" presId="urn:microsoft.com/office/officeart/2005/8/layout/hList7#1"/>
    <dgm:cxn modelId="{043B4B99-81BA-47E0-B330-C7561E029AED}" type="presParOf" srcId="{93FD75F7-595E-4EFE-926B-758AE7DE5A15}" destId="{E98E00EC-3AC7-468F-A986-478F081FD652}" srcOrd="0" destOrd="0" presId="urn:microsoft.com/office/officeart/2005/8/layout/hList7#1"/>
    <dgm:cxn modelId="{6E8D2990-461F-4ADE-ADCC-401B2378DEBB}" type="presParOf" srcId="{93FD75F7-595E-4EFE-926B-758AE7DE5A15}" destId="{7D72A0E8-A1AB-4298-9726-B0141E51B47C}" srcOrd="1" destOrd="0" presId="urn:microsoft.com/office/officeart/2005/8/layout/hList7#1"/>
    <dgm:cxn modelId="{614A0B19-9C0E-43A8-8E21-1CB08BDD90D8}" type="presParOf" srcId="{7D72A0E8-A1AB-4298-9726-B0141E51B47C}" destId="{1B80EE11-3715-4677-B555-1F56A28FC4AB}" srcOrd="0" destOrd="0" presId="urn:microsoft.com/office/officeart/2005/8/layout/hList7#1"/>
    <dgm:cxn modelId="{CA79E0D8-F3BD-479D-960D-69B9EDBEFF37}" type="presParOf" srcId="{1B80EE11-3715-4677-B555-1F56A28FC4AB}" destId="{9B789205-6795-49A3-8685-A0DEA66CF898}" srcOrd="0" destOrd="0" presId="urn:microsoft.com/office/officeart/2005/8/layout/hList7#1"/>
    <dgm:cxn modelId="{36A5489E-0DE9-4DDF-8F39-A34486FD4C48}" type="presParOf" srcId="{1B80EE11-3715-4677-B555-1F56A28FC4AB}" destId="{537AB52A-45A9-4F45-B44B-270BCE29C190}" srcOrd="1" destOrd="0" presId="urn:microsoft.com/office/officeart/2005/8/layout/hList7#1"/>
    <dgm:cxn modelId="{730A2501-83C1-4EA4-B8B8-6461150B7DE8}" type="presParOf" srcId="{1B80EE11-3715-4677-B555-1F56A28FC4AB}" destId="{DBF2A10D-EA7A-4F09-AEB6-7991D8448E57}" srcOrd="2" destOrd="0" presId="urn:microsoft.com/office/officeart/2005/8/layout/hList7#1"/>
    <dgm:cxn modelId="{FB6B70ED-AD8B-405B-AB10-C66BD2348EB8}" type="presParOf" srcId="{1B80EE11-3715-4677-B555-1F56A28FC4AB}" destId="{E0CFCC33-15B4-4518-BBE0-7DE143A6F18B}" srcOrd="3" destOrd="0" presId="urn:microsoft.com/office/officeart/2005/8/layout/hList7#1"/>
    <dgm:cxn modelId="{9D0F576D-FC46-498D-8ADF-127BA9B92DE7}" type="presParOf" srcId="{7D72A0E8-A1AB-4298-9726-B0141E51B47C}" destId="{DBF95968-1538-4E8A-97E5-332C637C7DBA}" srcOrd="1" destOrd="0" presId="urn:microsoft.com/office/officeart/2005/8/layout/hList7#1"/>
    <dgm:cxn modelId="{209D61ED-41AD-4814-9FD4-89428C8D1B0E}" type="presParOf" srcId="{7D72A0E8-A1AB-4298-9726-B0141E51B47C}" destId="{4FF82FD8-1C37-4A9E-8832-200CED12D38A}" srcOrd="2" destOrd="0" presId="urn:microsoft.com/office/officeart/2005/8/layout/hList7#1"/>
    <dgm:cxn modelId="{9033364A-3172-4FE5-87EF-1DEF0C566862}" type="presParOf" srcId="{4FF82FD8-1C37-4A9E-8832-200CED12D38A}" destId="{5768D93C-93DE-4668-A630-F7271CD346F0}" srcOrd="0" destOrd="0" presId="urn:microsoft.com/office/officeart/2005/8/layout/hList7#1"/>
    <dgm:cxn modelId="{31B2EB95-5B73-4FA9-BD37-7325F9C1CF57}" type="presParOf" srcId="{4FF82FD8-1C37-4A9E-8832-200CED12D38A}" destId="{2E4B6A89-F1FA-4716-816D-43D9197AC295}" srcOrd="1" destOrd="0" presId="urn:microsoft.com/office/officeart/2005/8/layout/hList7#1"/>
    <dgm:cxn modelId="{41DA1EFB-38A6-46DB-A77B-EF865D2A5573}" type="presParOf" srcId="{4FF82FD8-1C37-4A9E-8832-200CED12D38A}" destId="{C17BDD73-DA32-4744-8836-EF67FE0BDF10}" srcOrd="2" destOrd="0" presId="urn:microsoft.com/office/officeart/2005/8/layout/hList7#1"/>
    <dgm:cxn modelId="{53D48705-0CF8-4EB0-8BA9-4E1B514C3313}" type="presParOf" srcId="{4FF82FD8-1C37-4A9E-8832-200CED12D38A}" destId="{300B77FE-E1AD-4E58-B93D-785BDDD071D1}" srcOrd="3" destOrd="0" presId="urn:microsoft.com/office/officeart/2005/8/layout/hList7#1"/>
    <dgm:cxn modelId="{743F7D47-1F0F-43A4-95EB-2FEE2BAA5EA2}" type="presParOf" srcId="{7D72A0E8-A1AB-4298-9726-B0141E51B47C}" destId="{379DEBF3-2832-4F3B-8E48-03461E3D6CB4}" srcOrd="3" destOrd="0" presId="urn:microsoft.com/office/officeart/2005/8/layout/hList7#1"/>
    <dgm:cxn modelId="{B89AB171-CF99-433C-9A7E-79D3A1E614FB}" type="presParOf" srcId="{7D72A0E8-A1AB-4298-9726-B0141E51B47C}" destId="{E682BF3A-BED5-4EB0-8CE2-F9D6E684E826}" srcOrd="4" destOrd="0" presId="urn:microsoft.com/office/officeart/2005/8/layout/hList7#1"/>
    <dgm:cxn modelId="{18C6BCCD-736D-4AF0-AD37-3CD0CF96AFF9}" type="presParOf" srcId="{E682BF3A-BED5-4EB0-8CE2-F9D6E684E826}" destId="{8C6ADA70-2A6E-4B81-B78B-FF83E9656260}" srcOrd="0" destOrd="0" presId="urn:microsoft.com/office/officeart/2005/8/layout/hList7#1"/>
    <dgm:cxn modelId="{7CAE22A2-E88B-4756-941F-DF15119C1593}" type="presParOf" srcId="{E682BF3A-BED5-4EB0-8CE2-F9D6E684E826}" destId="{60A960D1-9EE0-4EDB-9FE2-B5DF6FDD7F1D}" srcOrd="1" destOrd="0" presId="urn:microsoft.com/office/officeart/2005/8/layout/hList7#1"/>
    <dgm:cxn modelId="{6564A498-6141-456D-8F22-57A584427ACF}" type="presParOf" srcId="{E682BF3A-BED5-4EB0-8CE2-F9D6E684E826}" destId="{5A5DFA10-BFEE-4EF2-B595-7356EF496AEA}" srcOrd="2" destOrd="0" presId="urn:microsoft.com/office/officeart/2005/8/layout/hList7#1"/>
    <dgm:cxn modelId="{3FD13632-9FBA-4445-AB19-5D7A9B5C5BFE}" type="presParOf" srcId="{E682BF3A-BED5-4EB0-8CE2-F9D6E684E826}" destId="{921348E0-90A8-479E-B466-FAD08C0FA078}" srcOrd="3" destOrd="0" presId="urn:microsoft.com/office/officeart/2005/8/layout/hList7#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70A5-6980-42E8-8E9D-4BF7FA18FD47}">
      <dsp:nvSpPr>
        <dsp:cNvPr id="0" name=""/>
        <dsp:cNvSpPr/>
      </dsp:nvSpPr>
      <dsp:spPr>
        <a:xfrm>
          <a:off x="0" y="0"/>
          <a:ext cx="8343901"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D6666-6B43-49CD-A256-9C2549F74021}">
      <dsp:nvSpPr>
        <dsp:cNvPr id="0" name=""/>
        <dsp:cNvSpPr/>
      </dsp:nvSpPr>
      <dsp:spPr>
        <a:xfrm>
          <a:off x="0" y="0"/>
          <a:ext cx="8343901"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lv-LV" sz="1600" b="0" kern="1200" dirty="0"/>
            <a:t>Reģistrētais bezdarba līmenis valstī 31.05.2017. – 7,4% </a:t>
          </a:r>
        </a:p>
      </dsp:txBody>
      <dsp:txXfrm>
        <a:off x="0" y="0"/>
        <a:ext cx="8343901" cy="438581"/>
      </dsp:txXfrm>
    </dsp:sp>
    <dsp:sp modelId="{21052B33-3C2A-41A9-86AF-E2FD87E9B4CC}">
      <dsp:nvSpPr>
        <dsp:cNvPr id="0" name=""/>
        <dsp:cNvSpPr/>
      </dsp:nvSpPr>
      <dsp:spPr>
        <a:xfrm>
          <a:off x="0" y="438581"/>
          <a:ext cx="8343901"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8A1C3-52E3-41B3-A5B4-E1F65F2F97ED}">
      <dsp:nvSpPr>
        <dsp:cNvPr id="0" name=""/>
        <dsp:cNvSpPr/>
      </dsp:nvSpPr>
      <dsp:spPr>
        <a:xfrm>
          <a:off x="0" y="438581"/>
          <a:ext cx="8343901"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lv-LV" sz="1600" kern="1200" dirty="0"/>
            <a:t>Augstākais bezdarba līmenis izteikti vērojams Latgales novados, savukārt, ja neskaita Rīgas reģionu, tad  zemākais ir Vidzemes un Zemgales reģionā</a:t>
          </a:r>
        </a:p>
      </dsp:txBody>
      <dsp:txXfrm>
        <a:off x="0" y="438581"/>
        <a:ext cx="8343901" cy="43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CE31D-73DD-48AF-8F3A-1F6C6F0B4814}">
      <dsp:nvSpPr>
        <dsp:cNvPr id="0" name=""/>
        <dsp:cNvSpPr/>
      </dsp:nvSpPr>
      <dsp:spPr>
        <a:xfrm>
          <a:off x="0" y="0"/>
          <a:ext cx="8237389"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1CDAA-3FA6-4589-82EA-722C6738BF29}">
      <dsp:nvSpPr>
        <dsp:cNvPr id="0" name=""/>
        <dsp:cNvSpPr/>
      </dsp:nvSpPr>
      <dsp:spPr>
        <a:xfrm>
          <a:off x="0" y="0"/>
          <a:ext cx="8237389" cy="76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endParaRPr lang="lv-LV" sz="1400" b="0" i="0" strike="noStrike" kern="1200" dirty="0">
            <a:solidFill>
              <a:schemeClr val="tx1"/>
            </a:solidFill>
            <a:effectLst/>
          </a:endParaRPr>
        </a:p>
      </dsp:txBody>
      <dsp:txXfrm>
        <a:off x="0" y="0"/>
        <a:ext cx="8237389" cy="760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89205-6795-49A3-8685-A0DEA66CF898}">
      <dsp:nvSpPr>
        <dsp:cNvPr id="0" name=""/>
        <dsp:cNvSpPr/>
      </dsp:nvSpPr>
      <dsp:spPr>
        <a:xfrm>
          <a:off x="1573" y="0"/>
          <a:ext cx="2448701" cy="52971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lv-LV" sz="1400" b="1" kern="1200" dirty="0">
            <a:solidFill>
              <a:schemeClr val="accent6">
                <a:lumMod val="50000"/>
              </a:schemeClr>
            </a:solidFill>
            <a:latin typeface="Times New Roman" panose="02020603050405020304" pitchFamily="18" charset="0"/>
            <a:ea typeface="Verdana" pitchFamily="34" charset="0"/>
            <a:cs typeface="Times New Roman" panose="02020603050405020304" pitchFamily="18" charset="0"/>
          </a:endParaRPr>
        </a:p>
        <a:p>
          <a:pPr marL="0" lvl="0" indent="0" algn="ctr" defTabSz="622300" rtl="0">
            <a:lnSpc>
              <a:spcPct val="90000"/>
            </a:lnSpc>
            <a:spcBef>
              <a:spcPct val="0"/>
            </a:spcBef>
            <a:spcAft>
              <a:spcPct val="35000"/>
            </a:spcAft>
            <a:buNone/>
          </a:pPr>
          <a:r>
            <a:rPr lang="lv-LV" sz="1400" b="1" kern="1200" dirty="0">
              <a:solidFill>
                <a:schemeClr val="accent6">
                  <a:lumMod val="50000"/>
                </a:schemeClr>
              </a:solidFill>
              <a:latin typeface="Times New Roman" panose="02020603050405020304" pitchFamily="18" charset="0"/>
              <a:ea typeface="Verdana" pitchFamily="34" charset="0"/>
              <a:cs typeface="Times New Roman" panose="02020603050405020304" pitchFamily="18" charset="0"/>
            </a:rPr>
            <a:t>Mērķis: </a:t>
          </a:r>
          <a:r>
            <a:rPr lang="lv-LV" sz="1400" b="1" kern="1200"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Atbalsts reģionālajai mobilitātei </a:t>
          </a:r>
          <a:r>
            <a:rPr lang="lv-LV" sz="1400" kern="1200" dirty="0">
              <a:latin typeface="Times New Roman" panose="02020603050405020304" pitchFamily="18" charset="0"/>
              <a:ea typeface="Verdana" pitchFamily="34" charset="0"/>
              <a:cs typeface="Times New Roman" panose="02020603050405020304" pitchFamily="18" charset="0"/>
            </a:rPr>
            <a:t>aktīvo nodarbinātības pasākumu ietvaros paredz </a:t>
          </a:r>
          <a:r>
            <a:rPr lang="lv-LV" sz="1400" b="1" kern="1200"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nodrošināt</a:t>
          </a:r>
          <a:r>
            <a:rPr lang="lv-LV" sz="1400" kern="1200" dirty="0">
              <a:latin typeface="Times New Roman" panose="02020603050405020304" pitchFamily="18" charset="0"/>
              <a:ea typeface="Verdana" pitchFamily="34" charset="0"/>
              <a:cs typeface="Times New Roman" panose="02020603050405020304" pitchFamily="18" charset="0"/>
            </a:rPr>
            <a:t> </a:t>
          </a:r>
          <a:r>
            <a:rPr lang="lv-LV" sz="1400" b="1" kern="1200"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finanšu atlīdzību </a:t>
          </a:r>
          <a:r>
            <a:rPr lang="lv-LV" sz="1400" kern="1200" dirty="0">
              <a:latin typeface="Times New Roman" panose="02020603050405020304" pitchFamily="18" charset="0"/>
              <a:ea typeface="Verdana" pitchFamily="34" charset="0"/>
              <a:cs typeface="Times New Roman" panose="02020603050405020304" pitchFamily="18" charset="0"/>
            </a:rPr>
            <a:t>bezdarbniekiem, lai segtu transporta izdevumus braucieniem no deklarētās dzīvesvietas uz darba vai apmācību vietu un atpakaļ un kompensētu izdevumus par dzīvojamās telpas īri vai dzīvošanu dienesta viesnīcā</a:t>
          </a:r>
          <a:r>
            <a:rPr lang="lv-LV" sz="1400" b="1" kern="1200"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 ja bezdarbnieks piedalās aktīvajos nodarbinātības pasākumos.</a:t>
          </a:r>
        </a:p>
      </dsp:txBody>
      <dsp:txXfrm>
        <a:off x="1573" y="2118871"/>
        <a:ext cx="2448701" cy="2118871"/>
      </dsp:txXfrm>
    </dsp:sp>
    <dsp:sp modelId="{E0CFCC33-15B4-4518-BBE0-7DE143A6F18B}">
      <dsp:nvSpPr>
        <dsp:cNvPr id="0" name=""/>
        <dsp:cNvSpPr/>
      </dsp:nvSpPr>
      <dsp:spPr>
        <a:xfrm>
          <a:off x="589646" y="339959"/>
          <a:ext cx="1252023" cy="134983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8D93C-93DE-4668-A630-F7271CD346F0}">
      <dsp:nvSpPr>
        <dsp:cNvPr id="0" name=""/>
        <dsp:cNvSpPr/>
      </dsp:nvSpPr>
      <dsp:spPr>
        <a:xfrm>
          <a:off x="2523736" y="0"/>
          <a:ext cx="2448701" cy="529717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lv-LV" sz="1600" b="1" kern="1200" dirty="0">
              <a:solidFill>
                <a:schemeClr val="accent5">
                  <a:lumMod val="50000"/>
                </a:schemeClr>
              </a:solidFill>
              <a:latin typeface="Times New Roman" panose="02020603050405020304" pitchFamily="18" charset="0"/>
              <a:ea typeface="Verdana" pitchFamily="34" charset="0"/>
              <a:cs typeface="Times New Roman" panose="02020603050405020304" pitchFamily="18" charset="0"/>
            </a:rPr>
            <a:t>Apmācību vieta atrodas vismaz 20 km attālumā no deklarētās dzīvesvietas,</a:t>
          </a:r>
          <a:r>
            <a:rPr lang="lv-LV" sz="1600" kern="1200" dirty="0">
              <a:latin typeface="Times New Roman" panose="02020603050405020304" pitchFamily="18" charset="0"/>
              <a:ea typeface="Verdana" pitchFamily="34" charset="0"/>
              <a:cs typeface="Times New Roman" panose="02020603050405020304" pitchFamily="18" charset="0"/>
            </a:rPr>
            <a:t> un bezdarbnieka norādītajā dzīvesvietā ir deklarēts vismaz sešus mēnešus vai šajā laikā ir mainījis deklarēto dzīvesvietu, un gan jaunā, gan iepriekšējā dzīvesvieta atrodas vienas pašvaldības administratīvajā teritorijā.</a:t>
          </a:r>
        </a:p>
      </dsp:txBody>
      <dsp:txXfrm>
        <a:off x="2523736" y="2118871"/>
        <a:ext cx="2448701" cy="2118871"/>
      </dsp:txXfrm>
    </dsp:sp>
    <dsp:sp modelId="{300B77FE-E1AD-4E58-B93D-785BDDD071D1}">
      <dsp:nvSpPr>
        <dsp:cNvPr id="0" name=""/>
        <dsp:cNvSpPr/>
      </dsp:nvSpPr>
      <dsp:spPr>
        <a:xfrm>
          <a:off x="3111809" y="339959"/>
          <a:ext cx="1252023" cy="134983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ADA70-2A6E-4B81-B78B-FF83E9656260}">
      <dsp:nvSpPr>
        <dsp:cNvPr id="0" name=""/>
        <dsp:cNvSpPr/>
      </dsp:nvSpPr>
      <dsp:spPr>
        <a:xfrm>
          <a:off x="5045899" y="0"/>
          <a:ext cx="2448701" cy="529717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rtl="0">
            <a:lnSpc>
              <a:spcPct val="90000"/>
            </a:lnSpc>
            <a:spcBef>
              <a:spcPct val="0"/>
            </a:spcBef>
            <a:spcAft>
              <a:spcPct val="35000"/>
            </a:spcAft>
            <a:buNone/>
          </a:pPr>
          <a:r>
            <a:rPr lang="lv-LV" sz="1600" b="0" kern="1200" dirty="0">
              <a:latin typeface="Times New Roman" panose="02020603050405020304" pitchFamily="18" charset="0"/>
              <a:ea typeface="Verdana" pitchFamily="34" charset="0"/>
              <a:cs typeface="Times New Roman" panose="02020603050405020304" pitchFamily="18" charset="0"/>
            </a:rPr>
            <a:t>Pasākumu īsteno no:</a:t>
          </a:r>
        </a:p>
        <a:p>
          <a:pPr marL="171450" lvl="1" indent="-171450" algn="l" defTabSz="711200" rtl="0">
            <a:lnSpc>
              <a:spcPct val="90000"/>
            </a:lnSpc>
            <a:spcBef>
              <a:spcPct val="0"/>
            </a:spcBef>
            <a:spcAft>
              <a:spcPct val="15000"/>
            </a:spcAft>
            <a:buChar char="•"/>
          </a:pPr>
          <a:r>
            <a:rPr lang="lv-LV" sz="1600" b="0" kern="1200" dirty="0">
              <a:solidFill>
                <a:schemeClr val="bg1"/>
              </a:solidFill>
              <a:latin typeface="Times New Roman" panose="02020603050405020304" pitchFamily="18" charset="0"/>
              <a:ea typeface="Verdana" pitchFamily="34" charset="0"/>
              <a:cs typeface="Times New Roman" panose="02020603050405020304" pitchFamily="18" charset="0"/>
            </a:rPr>
            <a:t>ESF finansējuma (JG, SDB, ABI);</a:t>
          </a:r>
        </a:p>
        <a:p>
          <a:pPr marL="171450" lvl="1" indent="-171450" algn="l" defTabSz="711200" rtl="0">
            <a:lnSpc>
              <a:spcPct val="90000"/>
            </a:lnSpc>
            <a:spcBef>
              <a:spcPct val="0"/>
            </a:spcBef>
            <a:spcAft>
              <a:spcPct val="15000"/>
            </a:spcAft>
            <a:buChar char="•"/>
          </a:pPr>
          <a:r>
            <a:rPr lang="lv-LV" sz="1600" b="0" kern="1200" dirty="0">
              <a:solidFill>
                <a:schemeClr val="bg1"/>
              </a:solidFill>
              <a:latin typeface="Times New Roman" panose="02020603050405020304" pitchFamily="18" charset="0"/>
              <a:ea typeface="Verdana" pitchFamily="34" charset="0"/>
              <a:cs typeface="Times New Roman" panose="02020603050405020304" pitchFamily="18" charset="0"/>
            </a:rPr>
            <a:t>Nodarbinātības speciālā budžeta finansējuma.</a:t>
          </a:r>
        </a:p>
      </dsp:txBody>
      <dsp:txXfrm>
        <a:off x="5045899" y="2118871"/>
        <a:ext cx="2448701" cy="2118871"/>
      </dsp:txXfrm>
    </dsp:sp>
    <dsp:sp modelId="{921348E0-90A8-479E-B466-FAD08C0FA078}">
      <dsp:nvSpPr>
        <dsp:cNvPr id="0" name=""/>
        <dsp:cNvSpPr/>
      </dsp:nvSpPr>
      <dsp:spPr>
        <a:xfrm>
          <a:off x="5654504" y="381059"/>
          <a:ext cx="1252023" cy="134983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E00EC-3AC7-468F-A986-478F081FD652}">
      <dsp:nvSpPr>
        <dsp:cNvPr id="0" name=""/>
        <dsp:cNvSpPr/>
      </dsp:nvSpPr>
      <dsp:spPr>
        <a:xfrm>
          <a:off x="279295" y="4780510"/>
          <a:ext cx="6896481" cy="460775"/>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0.29091</cdr:x>
      <cdr:y>0.77886</cdr:y>
    </cdr:from>
    <cdr:to>
      <cdr:x>0.42674</cdr:x>
      <cdr:y>0.85005</cdr:y>
    </cdr:to>
    <cdr:sp macro="" textlink="">
      <cdr:nvSpPr>
        <cdr:cNvPr id="2" name="TextBox 1"/>
        <cdr:cNvSpPr txBox="1"/>
      </cdr:nvSpPr>
      <cdr:spPr>
        <a:xfrm xmlns:a="http://schemas.openxmlformats.org/drawingml/2006/main">
          <a:off x="2072640" y="2750820"/>
          <a:ext cx="967740" cy="251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a:solidFill>
                <a:schemeClr val="accent6">
                  <a:lumMod val="75000"/>
                </a:schemeClr>
              </a:solidFill>
            </a:rPr>
            <a:t>=15%</a:t>
          </a:r>
        </a:p>
      </cdr:txBody>
    </cdr:sp>
  </cdr:relSizeAnchor>
  <cdr:relSizeAnchor xmlns:cdr="http://schemas.openxmlformats.org/drawingml/2006/chartDrawing">
    <cdr:from>
      <cdr:x>0.29162</cdr:x>
      <cdr:y>0.57318</cdr:y>
    </cdr:from>
    <cdr:to>
      <cdr:x>0.42745</cdr:x>
      <cdr:y>0.64437</cdr:y>
    </cdr:to>
    <cdr:sp macro="" textlink="">
      <cdr:nvSpPr>
        <cdr:cNvPr id="3" name="TextBox 1"/>
        <cdr:cNvSpPr txBox="1"/>
      </cdr:nvSpPr>
      <cdr:spPr>
        <a:xfrm xmlns:a="http://schemas.openxmlformats.org/drawingml/2006/main">
          <a:off x="2077720" y="2024380"/>
          <a:ext cx="967740" cy="2514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solidFill>
                <a:schemeClr val="accent6">
                  <a:lumMod val="75000"/>
                </a:schemeClr>
              </a:solidFill>
            </a:rPr>
            <a:t>=37%</a:t>
          </a:r>
        </a:p>
      </cdr:txBody>
    </cdr:sp>
  </cdr:relSizeAnchor>
  <cdr:relSizeAnchor xmlns:cdr="http://schemas.openxmlformats.org/drawingml/2006/chartDrawing">
    <cdr:from>
      <cdr:x>0.29162</cdr:x>
      <cdr:y>0.34664</cdr:y>
    </cdr:from>
    <cdr:to>
      <cdr:x>0.42745</cdr:x>
      <cdr:y>0.41784</cdr:y>
    </cdr:to>
    <cdr:sp macro="" textlink="">
      <cdr:nvSpPr>
        <cdr:cNvPr id="4" name="TextBox 1"/>
        <cdr:cNvSpPr txBox="1"/>
      </cdr:nvSpPr>
      <cdr:spPr>
        <a:xfrm xmlns:a="http://schemas.openxmlformats.org/drawingml/2006/main">
          <a:off x="2077705" y="1224270"/>
          <a:ext cx="967748" cy="2514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solidFill>
                <a:schemeClr val="accent6">
                  <a:lumMod val="75000"/>
                </a:schemeClr>
              </a:solidFill>
            </a:rPr>
            <a:t>=27%</a:t>
          </a:r>
        </a:p>
      </cdr:txBody>
    </cdr:sp>
  </cdr:relSizeAnchor>
  <cdr:relSizeAnchor xmlns:cdr="http://schemas.openxmlformats.org/drawingml/2006/chartDrawing">
    <cdr:from>
      <cdr:x>0.28735</cdr:x>
      <cdr:y>0.22151</cdr:y>
    </cdr:from>
    <cdr:to>
      <cdr:x>0.42317</cdr:x>
      <cdr:y>0.2927</cdr:y>
    </cdr:to>
    <cdr:sp macro="" textlink="">
      <cdr:nvSpPr>
        <cdr:cNvPr id="5" name="TextBox 1"/>
        <cdr:cNvSpPr txBox="1"/>
      </cdr:nvSpPr>
      <cdr:spPr>
        <a:xfrm xmlns:a="http://schemas.openxmlformats.org/drawingml/2006/main">
          <a:off x="2047272" y="782335"/>
          <a:ext cx="967677" cy="2514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solidFill>
                <a:schemeClr val="accent6">
                  <a:lumMod val="75000"/>
                </a:schemeClr>
              </a:solidFill>
            </a:rPr>
            <a:t>=11%</a:t>
          </a:r>
        </a:p>
      </cdr:txBody>
    </cdr:sp>
  </cdr:relSizeAnchor>
  <cdr:relSizeAnchor xmlns:cdr="http://schemas.openxmlformats.org/drawingml/2006/chartDrawing">
    <cdr:from>
      <cdr:x>0.29162</cdr:x>
      <cdr:y>0.14167</cdr:y>
    </cdr:from>
    <cdr:to>
      <cdr:x>0.42745</cdr:x>
      <cdr:y>0.21287</cdr:y>
    </cdr:to>
    <cdr:sp macro="" textlink="">
      <cdr:nvSpPr>
        <cdr:cNvPr id="6" name="TextBox 1"/>
        <cdr:cNvSpPr txBox="1"/>
      </cdr:nvSpPr>
      <cdr:spPr>
        <a:xfrm xmlns:a="http://schemas.openxmlformats.org/drawingml/2006/main">
          <a:off x="2077702" y="500377"/>
          <a:ext cx="967748" cy="2514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=11%</a:t>
          </a:r>
        </a:p>
      </cdr:txBody>
    </cdr:sp>
  </cdr:relSizeAnchor>
  <cdr:relSizeAnchor xmlns:cdr="http://schemas.openxmlformats.org/drawingml/2006/chartDrawing">
    <cdr:from>
      <cdr:x>0.34187</cdr:x>
      <cdr:y>0.13471</cdr:y>
    </cdr:from>
    <cdr:to>
      <cdr:x>0.36496</cdr:x>
      <cdr:y>0.86533</cdr:y>
    </cdr:to>
    <cdr:sp macro="" textlink="">
      <cdr:nvSpPr>
        <cdr:cNvPr id="7" name="Right Brace 6"/>
        <cdr:cNvSpPr/>
      </cdr:nvSpPr>
      <cdr:spPr>
        <a:xfrm xmlns:a="http://schemas.openxmlformats.org/drawingml/2006/main">
          <a:off x="2749386" y="413321"/>
          <a:ext cx="185755" cy="2241744"/>
        </a:xfrm>
        <a:prstGeom xmlns:a="http://schemas.openxmlformats.org/drawingml/2006/main" prst="rightBrace">
          <a:avLst/>
        </a:prstGeom>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dr:relSizeAnchor xmlns:cdr="http://schemas.openxmlformats.org/drawingml/2006/chartDrawing">
    <cdr:from>
      <cdr:x>0.34121</cdr:x>
      <cdr:y>0.48266</cdr:y>
    </cdr:from>
    <cdr:to>
      <cdr:x>0.47704</cdr:x>
      <cdr:y>0.55386</cdr:y>
    </cdr:to>
    <cdr:sp macro="" textlink="">
      <cdr:nvSpPr>
        <cdr:cNvPr id="8" name="TextBox 1"/>
        <cdr:cNvSpPr txBox="1"/>
      </cdr:nvSpPr>
      <cdr:spPr>
        <a:xfrm xmlns:a="http://schemas.openxmlformats.org/drawingml/2006/main">
          <a:off x="2744095" y="1480936"/>
          <a:ext cx="1092387" cy="2184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=100%</a:t>
          </a:r>
        </a:p>
      </cdr:txBody>
    </cdr:sp>
  </cdr:relSizeAnchor>
</c:userShapes>
</file>

<file path=ppt/drawings/drawing2.xml><?xml version="1.0" encoding="utf-8"?>
<c:userShapes xmlns:c="http://schemas.openxmlformats.org/drawingml/2006/chart">
  <cdr:relSizeAnchor xmlns:cdr="http://schemas.openxmlformats.org/drawingml/2006/chartDrawing">
    <cdr:from>
      <cdr:x>0.34403</cdr:x>
      <cdr:y>0.75048</cdr:y>
    </cdr:from>
    <cdr:to>
      <cdr:x>0.47986</cdr:x>
      <cdr:y>0.86884</cdr:y>
    </cdr:to>
    <cdr:sp macro="" textlink="">
      <cdr:nvSpPr>
        <cdr:cNvPr id="2" name="TextBox 1"/>
        <cdr:cNvSpPr txBox="1"/>
      </cdr:nvSpPr>
      <cdr:spPr>
        <a:xfrm xmlns:a="http://schemas.openxmlformats.org/drawingml/2006/main">
          <a:off x="2400750" y="1899881"/>
          <a:ext cx="947860" cy="299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dirty="0">
              <a:solidFill>
                <a:schemeClr val="accent6">
                  <a:lumMod val="75000"/>
                </a:schemeClr>
              </a:solidFill>
            </a:rPr>
            <a:t>=16%</a:t>
          </a:r>
        </a:p>
      </cdr:txBody>
    </cdr:sp>
  </cdr:relSizeAnchor>
  <cdr:relSizeAnchor xmlns:cdr="http://schemas.openxmlformats.org/drawingml/2006/chartDrawing">
    <cdr:from>
      <cdr:x>0.34372</cdr:x>
      <cdr:y>0.53862</cdr:y>
    </cdr:from>
    <cdr:to>
      <cdr:x>0.47955</cdr:x>
      <cdr:y>0.6556</cdr:y>
    </cdr:to>
    <cdr:sp macro="" textlink="">
      <cdr:nvSpPr>
        <cdr:cNvPr id="3" name="TextBox 1"/>
        <cdr:cNvSpPr txBox="1"/>
      </cdr:nvSpPr>
      <cdr:spPr>
        <a:xfrm xmlns:a="http://schemas.openxmlformats.org/drawingml/2006/main">
          <a:off x="2398605" y="1363534"/>
          <a:ext cx="947860" cy="2961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=45%</a:t>
          </a:r>
        </a:p>
      </cdr:txBody>
    </cdr:sp>
  </cdr:relSizeAnchor>
  <cdr:relSizeAnchor xmlns:cdr="http://schemas.openxmlformats.org/drawingml/2006/chartDrawing">
    <cdr:from>
      <cdr:x>0.34714</cdr:x>
      <cdr:y>0.35615</cdr:y>
    </cdr:from>
    <cdr:to>
      <cdr:x>0.48297</cdr:x>
      <cdr:y>0.45254</cdr:y>
    </cdr:to>
    <cdr:sp macro="" textlink="">
      <cdr:nvSpPr>
        <cdr:cNvPr id="4" name="TextBox 1"/>
        <cdr:cNvSpPr txBox="1"/>
      </cdr:nvSpPr>
      <cdr:spPr>
        <a:xfrm xmlns:a="http://schemas.openxmlformats.org/drawingml/2006/main">
          <a:off x="2422431" y="901610"/>
          <a:ext cx="947859" cy="2440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=15%</a:t>
          </a:r>
        </a:p>
      </cdr:txBody>
    </cdr:sp>
  </cdr:relSizeAnchor>
  <cdr:relSizeAnchor xmlns:cdr="http://schemas.openxmlformats.org/drawingml/2006/chartDrawing">
    <cdr:from>
      <cdr:x>0.34944</cdr:x>
      <cdr:y>0.23122</cdr:y>
    </cdr:from>
    <cdr:to>
      <cdr:x>0.48526</cdr:x>
      <cdr:y>0.33096</cdr:y>
    </cdr:to>
    <cdr:sp macro="" textlink="">
      <cdr:nvSpPr>
        <cdr:cNvPr id="5" name="TextBox 1"/>
        <cdr:cNvSpPr txBox="1"/>
      </cdr:nvSpPr>
      <cdr:spPr>
        <a:xfrm xmlns:a="http://schemas.openxmlformats.org/drawingml/2006/main">
          <a:off x="2438459" y="585348"/>
          <a:ext cx="947790" cy="2524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=12%</a:t>
          </a:r>
        </a:p>
      </cdr:txBody>
    </cdr:sp>
  </cdr:relSizeAnchor>
  <cdr:relSizeAnchor xmlns:cdr="http://schemas.openxmlformats.org/drawingml/2006/chartDrawing">
    <cdr:from>
      <cdr:x>0.351</cdr:x>
      <cdr:y>0.11392</cdr:y>
    </cdr:from>
    <cdr:to>
      <cdr:x>0.48683</cdr:x>
      <cdr:y>0.21606</cdr:y>
    </cdr:to>
    <cdr:sp macro="" textlink="">
      <cdr:nvSpPr>
        <cdr:cNvPr id="6" name="TextBox 1"/>
        <cdr:cNvSpPr txBox="1"/>
      </cdr:nvSpPr>
      <cdr:spPr>
        <a:xfrm xmlns:a="http://schemas.openxmlformats.org/drawingml/2006/main">
          <a:off x="2449406" y="288384"/>
          <a:ext cx="947860" cy="2585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=11%</a:t>
          </a:r>
        </a:p>
      </cdr:txBody>
    </cdr:sp>
  </cdr:relSizeAnchor>
</c:userShapes>
</file>

<file path=ppt/drawings/drawing3.xml><?xml version="1.0" encoding="utf-8"?>
<c:userShapes xmlns:c="http://schemas.openxmlformats.org/drawingml/2006/chart">
  <cdr:relSizeAnchor xmlns:cdr="http://schemas.openxmlformats.org/drawingml/2006/chartDrawing">
    <cdr:from>
      <cdr:x>0.64625</cdr:x>
      <cdr:y>0.07479</cdr:y>
    </cdr:from>
    <cdr:to>
      <cdr:x>0.84585</cdr:x>
      <cdr:y>0.14599</cdr:y>
    </cdr:to>
    <cdr:sp macro="" textlink="">
      <cdr:nvSpPr>
        <cdr:cNvPr id="12" name="TextBox 1"/>
        <cdr:cNvSpPr txBox="1"/>
      </cdr:nvSpPr>
      <cdr:spPr>
        <a:xfrm xmlns:a="http://schemas.openxmlformats.org/drawingml/2006/main">
          <a:off x="2491741" y="264160"/>
          <a:ext cx="769619" cy="2514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=12%</a:t>
          </a:r>
        </a:p>
      </cdr:txBody>
    </cdr:sp>
  </cdr:relSizeAnchor>
  <cdr:relSizeAnchor xmlns:cdr="http://schemas.openxmlformats.org/drawingml/2006/chartDrawing">
    <cdr:from>
      <cdr:x>0.64601</cdr:x>
      <cdr:y>0.18172</cdr:y>
    </cdr:from>
    <cdr:to>
      <cdr:x>0.91912</cdr:x>
      <cdr:y>0.29127</cdr:y>
    </cdr:to>
    <cdr:sp macro="" textlink="">
      <cdr:nvSpPr>
        <cdr:cNvPr id="13" name="TextBox 1"/>
        <cdr:cNvSpPr txBox="1"/>
      </cdr:nvSpPr>
      <cdr:spPr>
        <a:xfrm xmlns:a="http://schemas.openxmlformats.org/drawingml/2006/main">
          <a:off x="2245054" y="307777"/>
          <a:ext cx="949129" cy="1855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=15%</a:t>
          </a:r>
        </a:p>
      </cdr:txBody>
    </cdr:sp>
  </cdr:relSizeAnchor>
  <cdr:relSizeAnchor xmlns:cdr="http://schemas.openxmlformats.org/drawingml/2006/chartDrawing">
    <cdr:from>
      <cdr:x>0.64427</cdr:x>
      <cdr:y>0.76951</cdr:y>
    </cdr:from>
    <cdr:to>
      <cdr:x>0.82145</cdr:x>
      <cdr:y>0.84071</cdr:y>
    </cdr:to>
    <cdr:sp macro="" textlink="">
      <cdr:nvSpPr>
        <cdr:cNvPr id="14" name="TextBox 1"/>
        <cdr:cNvSpPr txBox="1"/>
      </cdr:nvSpPr>
      <cdr:spPr>
        <a:xfrm xmlns:a="http://schemas.openxmlformats.org/drawingml/2006/main">
          <a:off x="2484121" y="2717800"/>
          <a:ext cx="683170" cy="2514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solidFill>
                <a:schemeClr val="accent6">
                  <a:lumMod val="75000"/>
                </a:schemeClr>
              </a:solidFill>
            </a:rPr>
            <a:t>=16%</a:t>
          </a:r>
        </a:p>
      </cdr:txBody>
    </cdr:sp>
  </cdr:relSizeAnchor>
  <cdr:relSizeAnchor xmlns:cdr="http://schemas.openxmlformats.org/drawingml/2006/chartDrawing">
    <cdr:from>
      <cdr:x>0.64229</cdr:x>
      <cdr:y>0.5667</cdr:y>
    </cdr:from>
    <cdr:to>
      <cdr:x>0.83026</cdr:x>
      <cdr:y>0.6379</cdr:y>
    </cdr:to>
    <cdr:sp macro="" textlink="">
      <cdr:nvSpPr>
        <cdr:cNvPr id="15" name="TextBox 1"/>
        <cdr:cNvSpPr txBox="1"/>
      </cdr:nvSpPr>
      <cdr:spPr>
        <a:xfrm xmlns:a="http://schemas.openxmlformats.org/drawingml/2006/main">
          <a:off x="2476500" y="2001520"/>
          <a:ext cx="724767" cy="2514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solidFill>
                <a:schemeClr val="accent6">
                  <a:lumMod val="75000"/>
                </a:schemeClr>
              </a:solidFill>
            </a:rPr>
            <a:t>=32%</a:t>
          </a:r>
        </a:p>
      </cdr:txBody>
    </cdr:sp>
  </cdr:relSizeAnchor>
  <cdr:relSizeAnchor xmlns:cdr="http://schemas.openxmlformats.org/drawingml/2006/chartDrawing">
    <cdr:from>
      <cdr:x>0.63163</cdr:x>
      <cdr:y>0.35953</cdr:y>
    </cdr:from>
    <cdr:to>
      <cdr:x>0.92649</cdr:x>
      <cdr:y>0.48059</cdr:y>
    </cdr:to>
    <cdr:sp macro="" textlink="">
      <cdr:nvSpPr>
        <cdr:cNvPr id="16" name="TextBox 1"/>
        <cdr:cNvSpPr txBox="1"/>
      </cdr:nvSpPr>
      <cdr:spPr>
        <a:xfrm xmlns:a="http://schemas.openxmlformats.org/drawingml/2006/main">
          <a:off x="2195083" y="656870"/>
          <a:ext cx="1024716" cy="221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=24%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97C0DA-F646-418D-8B49-449AEF5F8E7D}" type="datetime1">
              <a:rPr lang="en-US" smtClean="0"/>
              <a:pPr/>
              <a:t>6/16/2017</a:t>
            </a:fld>
            <a:endParaRPr lang="lv-LV"/>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lv-LV"/>
              <a:t>Nodarbinātības iespējas Zemgales reģionā</a:t>
            </a:r>
            <a:endParaRPr lang="lv-LV"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2461244-FAC3-4C28-9003-AB6D55A39820}" type="slidenum">
              <a:rPr lang="lv-LV" smtClean="0"/>
              <a:pPr/>
              <a:t>‹#›</a:t>
            </a:fld>
            <a:endParaRPr lang="lv-LV"/>
          </a:p>
        </p:txBody>
      </p:sp>
    </p:spTree>
    <p:extLst>
      <p:ext uri="{BB962C8B-B14F-4D97-AF65-F5344CB8AC3E}">
        <p14:creationId xmlns="" xmlns:p14="http://schemas.microsoft.com/office/powerpoint/2010/main" val="218827435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2256930-E912-4FD0-B009-2BB4700A04F8}" type="datetime1">
              <a:rPr lang="en-US" altLang="lv-LV" smtClean="0"/>
              <a:pPr>
                <a:defRPr/>
              </a:pPr>
              <a:t>6/16/2017</a:t>
            </a:fld>
            <a:endParaRPr lang="lv-LV" alt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39575" fontAlgn="auto">
              <a:spcBef>
                <a:spcPts val="0"/>
              </a:spcBef>
              <a:spcAft>
                <a:spcPts val="0"/>
              </a:spcAft>
              <a:defRPr sz="1200">
                <a:latin typeface="+mn-lt"/>
                <a:ea typeface="+mn-ea"/>
                <a:cs typeface="+mn-cs"/>
              </a:defRPr>
            </a:lvl1pPr>
          </a:lstStyle>
          <a:p>
            <a:pPr>
              <a:defRPr/>
            </a:pPr>
            <a:r>
              <a:rPr lang="lv-LV"/>
              <a:t>Nodarbinātības iespējas Zemgales reģionā</a:t>
            </a:r>
            <a:endParaRPr lang="lv-LV"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16948F3C-4E17-4D2D-A181-9863EFEA4759}" type="slidenum">
              <a:rPr lang="lv-LV" altLang="lv-LV"/>
              <a:pPr>
                <a:defRPr/>
              </a:pPr>
              <a:t>‹#›</a:t>
            </a:fld>
            <a:endParaRPr lang="lv-LV" altLang="lv-LV"/>
          </a:p>
        </p:txBody>
      </p:sp>
    </p:spTree>
    <p:extLst>
      <p:ext uri="{BB962C8B-B14F-4D97-AF65-F5344CB8AC3E}">
        <p14:creationId xmlns="" xmlns:p14="http://schemas.microsoft.com/office/powerpoint/2010/main" val="513604248"/>
      </p:ext>
    </p:extLst>
  </p:cSld>
  <p:clrMap bg1="lt1" tx1="dk1" bg2="lt2" tx2="dk2" accent1="accent1" accent2="accent2" accent3="accent3" accent4="accent4" accent5="accent5" accent6="accent6" hlink="hlink" folHlink="folHlink"/>
  <p:hf hdr="0"/>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4CAF71B7-E6D6-444F-A58E-41C60CB0C76A}" type="datetime1">
              <a:rPr lang="en-US" altLang="lv-LV" smtClean="0"/>
              <a:pPr>
                <a:defRPr/>
              </a:pPr>
              <a:t>6/16/2017</a:t>
            </a:fld>
            <a:endParaRPr lang="lv-LV" altLang="lv-LV" dirty="0"/>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a:t>
            </a:fld>
            <a:endParaRPr lang="lv-LV" altLang="lv-LV" dirty="0"/>
          </a:p>
        </p:txBody>
      </p:sp>
    </p:spTree>
    <p:extLst>
      <p:ext uri="{BB962C8B-B14F-4D97-AF65-F5344CB8AC3E}">
        <p14:creationId xmlns="" xmlns:p14="http://schemas.microsoft.com/office/powerpoint/2010/main" val="204202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10</a:t>
            </a:fld>
            <a:endParaRPr lang="lv-LV" altLang="lv-LV"/>
          </a:p>
        </p:txBody>
      </p:sp>
    </p:spTree>
    <p:extLst>
      <p:ext uri="{BB962C8B-B14F-4D97-AF65-F5344CB8AC3E}">
        <p14:creationId xmlns="" xmlns:p14="http://schemas.microsoft.com/office/powerpoint/2010/main" val="374164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2C0A91FB-0E7A-4900-A964-46C235FC080E}" type="slidenum">
              <a:rPr lang="lv-LV" smtClean="0"/>
              <a:pPr>
                <a:defRPr/>
              </a:pPr>
              <a:t>11</a:t>
            </a:fld>
            <a:endParaRPr lang="lv-LV"/>
          </a:p>
        </p:txBody>
      </p:sp>
    </p:spTree>
    <p:extLst>
      <p:ext uri="{BB962C8B-B14F-4D97-AF65-F5344CB8AC3E}">
        <p14:creationId xmlns="" xmlns:p14="http://schemas.microsoft.com/office/powerpoint/2010/main" val="14395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rtl="0"/>
            <a:endParaRPr lang="lv-LV" sz="1200" dirty="0">
              <a:latin typeface="+mn-lt"/>
              <a:ea typeface="Verdana" pitchFamily="34" charset="0"/>
              <a:cs typeface="Verdana" pitchFamily="34" charset="0"/>
            </a:endParaRPr>
          </a:p>
        </p:txBody>
      </p:sp>
      <p:sp>
        <p:nvSpPr>
          <p:cNvPr id="4" name="Date Placeholder 3"/>
          <p:cNvSpPr>
            <a:spLocks noGrp="1"/>
          </p:cNvSpPr>
          <p:nvPr>
            <p:ph type="dt" idx="10"/>
          </p:nvPr>
        </p:nvSpPr>
        <p:spPr/>
        <p:txBody>
          <a:bodyPr/>
          <a:lstStyle/>
          <a:p>
            <a:pPr>
              <a:defRPr/>
            </a:pPr>
            <a:r>
              <a:rPr lang="lv-LV" altLang="lv-LV"/>
              <a:t>20.11.2015.</a:t>
            </a:r>
          </a:p>
        </p:txBody>
      </p:sp>
      <p:sp>
        <p:nvSpPr>
          <p:cNvPr id="5" name="Footer Placeholder 4"/>
          <p:cNvSpPr>
            <a:spLocks noGrp="1"/>
          </p:cNvSpPr>
          <p:nvPr>
            <p:ph type="ftr" sz="quarter" idx="11"/>
          </p:nvPr>
        </p:nvSpPr>
        <p:spPr/>
        <p:txBody>
          <a:bodyPr/>
          <a:lstStyle/>
          <a:p>
            <a:pPr>
              <a:defRPr/>
            </a:pPr>
            <a:r>
              <a:rPr lang="lv-LV"/>
              <a:t>Bezdarbnieku ar invaliditāti integrācija</a:t>
            </a: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12</a:t>
            </a:fld>
            <a:endParaRPr lang="lv-LV" altLang="lv-LV"/>
          </a:p>
        </p:txBody>
      </p:sp>
    </p:spTree>
    <p:extLst>
      <p:ext uri="{BB962C8B-B14F-4D97-AF65-F5344CB8AC3E}">
        <p14:creationId xmlns="" xmlns:p14="http://schemas.microsoft.com/office/powerpoint/2010/main" val="209174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r>
              <a:rPr lang="lv-LV" altLang="lv-LV"/>
              <a:t>20.11.2015.</a:t>
            </a:r>
          </a:p>
        </p:txBody>
      </p:sp>
      <p:sp>
        <p:nvSpPr>
          <p:cNvPr id="5" name="Footer Placeholder 4"/>
          <p:cNvSpPr>
            <a:spLocks noGrp="1"/>
          </p:cNvSpPr>
          <p:nvPr>
            <p:ph type="ftr" sz="quarter" idx="11"/>
          </p:nvPr>
        </p:nvSpPr>
        <p:spPr/>
        <p:txBody>
          <a:bodyPr/>
          <a:lstStyle/>
          <a:p>
            <a:pPr>
              <a:defRPr/>
            </a:pPr>
            <a:r>
              <a:rPr lang="lv-LV"/>
              <a:t>Bezdarbnieku ar invaliditāti integrācija</a:t>
            </a: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13</a:t>
            </a:fld>
            <a:endParaRPr lang="lv-LV" altLang="lv-LV"/>
          </a:p>
        </p:txBody>
      </p:sp>
    </p:spTree>
    <p:extLst>
      <p:ext uri="{BB962C8B-B14F-4D97-AF65-F5344CB8AC3E}">
        <p14:creationId xmlns="" xmlns:p14="http://schemas.microsoft.com/office/powerpoint/2010/main" val="47137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dirty="0">
              <a:solidFill>
                <a:schemeClr val="tx1"/>
              </a:solidFill>
              <a:latin typeface="Times New Roman" pitchFamily="18" charset="0"/>
              <a:cs typeface="Times New Roman" pitchFamily="18" charset="0"/>
            </a:endParaRPr>
          </a:p>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u="sng" kern="1200" dirty="0">
              <a:solidFill>
                <a:schemeClr val="tx1"/>
              </a:solidFill>
              <a:effectLst/>
              <a:latin typeface="+mn-lt"/>
              <a:ea typeface="MS PGothic" pitchFamily="34" charset="-128"/>
              <a:cs typeface="+mn-cs"/>
            </a:endParaRPr>
          </a:p>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dirty="0">
              <a:solidFill>
                <a:schemeClr val="tx1"/>
              </a:solidFill>
              <a:latin typeface="Times New Roman" pitchFamily="18" charset="0"/>
              <a:cs typeface="Times New Roman" pitchFamily="18" charset="0"/>
            </a:endParaRPr>
          </a:p>
          <a:p>
            <a:endParaRPr lang="lv-LV" dirty="0"/>
          </a:p>
        </p:txBody>
      </p:sp>
      <p:sp>
        <p:nvSpPr>
          <p:cNvPr id="4" name="Slide Number Placeholder 3"/>
          <p:cNvSpPr>
            <a:spLocks noGrp="1"/>
          </p:cNvSpPr>
          <p:nvPr>
            <p:ph type="sldNum" sz="quarter" idx="10"/>
          </p:nvPr>
        </p:nvSpPr>
        <p:spPr/>
        <p:txBody>
          <a:bodyPr/>
          <a:lstStyle/>
          <a:p>
            <a:pPr>
              <a:defRPr/>
            </a:pPr>
            <a:fld id="{045A555E-5400-45B2-8B98-3D6113A85B64}" type="slidenum">
              <a:rPr lang="lv-LV" altLang="lv-LV" smtClean="0"/>
              <a:pPr>
                <a:defRPr/>
              </a:pPr>
              <a:t>14</a:t>
            </a:fld>
            <a:endParaRPr lang="lv-LV" altLang="lv-LV"/>
          </a:p>
        </p:txBody>
      </p:sp>
    </p:spTree>
    <p:extLst>
      <p:ext uri="{BB962C8B-B14F-4D97-AF65-F5344CB8AC3E}">
        <p14:creationId xmlns="" xmlns:p14="http://schemas.microsoft.com/office/powerpoint/2010/main" val="78811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dirty="0">
              <a:solidFill>
                <a:schemeClr val="tx1"/>
              </a:solidFill>
              <a:latin typeface="Times New Roman" pitchFamily="18" charset="0"/>
              <a:cs typeface="Times New Roman" pitchFamily="18" charset="0"/>
            </a:endParaRPr>
          </a:p>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u="sng" kern="1200" dirty="0">
              <a:solidFill>
                <a:schemeClr val="tx1"/>
              </a:solidFill>
              <a:effectLst/>
              <a:latin typeface="+mn-lt"/>
              <a:ea typeface="MS PGothic" pitchFamily="34" charset="-128"/>
              <a:cs typeface="+mn-cs"/>
            </a:endParaRPr>
          </a:p>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dirty="0">
              <a:solidFill>
                <a:schemeClr val="tx1"/>
              </a:solidFill>
              <a:latin typeface="Times New Roman" pitchFamily="18" charset="0"/>
              <a:cs typeface="Times New Roman" pitchFamily="18" charset="0"/>
            </a:endParaRPr>
          </a:p>
          <a:p>
            <a:endParaRPr lang="lv-LV" dirty="0"/>
          </a:p>
        </p:txBody>
      </p:sp>
      <p:sp>
        <p:nvSpPr>
          <p:cNvPr id="4" name="Slide Number Placeholder 3"/>
          <p:cNvSpPr>
            <a:spLocks noGrp="1"/>
          </p:cNvSpPr>
          <p:nvPr>
            <p:ph type="sldNum" sz="quarter" idx="10"/>
          </p:nvPr>
        </p:nvSpPr>
        <p:spPr/>
        <p:txBody>
          <a:bodyPr/>
          <a:lstStyle/>
          <a:p>
            <a:pPr>
              <a:defRPr/>
            </a:pPr>
            <a:fld id="{045A555E-5400-45B2-8B98-3D6113A85B64}" type="slidenum">
              <a:rPr lang="lv-LV" altLang="lv-LV" smtClean="0"/>
              <a:pPr>
                <a:defRPr/>
              </a:pPr>
              <a:t>15</a:t>
            </a:fld>
            <a:endParaRPr lang="lv-LV" altLang="lv-LV"/>
          </a:p>
        </p:txBody>
      </p:sp>
    </p:spTree>
    <p:extLst>
      <p:ext uri="{BB962C8B-B14F-4D97-AF65-F5344CB8AC3E}">
        <p14:creationId xmlns="" xmlns:p14="http://schemas.microsoft.com/office/powerpoint/2010/main" val="93602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C0A91FB-0E7A-4900-A964-46C235FC080E}" type="slidenum">
              <a:rPr lang="en-GB" smtClean="0"/>
              <a:pPr>
                <a:defRPr/>
              </a:pPr>
              <a:t>17</a:t>
            </a:fld>
            <a:endParaRPr lang="en-GB"/>
          </a:p>
        </p:txBody>
      </p:sp>
    </p:spTree>
    <p:extLst>
      <p:ext uri="{BB962C8B-B14F-4D97-AF65-F5344CB8AC3E}">
        <p14:creationId xmlns="" xmlns:p14="http://schemas.microsoft.com/office/powerpoint/2010/main" val="210244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dirty="0"/>
          </a:p>
        </p:txBody>
      </p:sp>
      <p:sp>
        <p:nvSpPr>
          <p:cNvPr id="4" name="Slide Number Placeholder 3"/>
          <p:cNvSpPr txBox="1"/>
          <p:nvPr/>
        </p:nvSpPr>
        <p:spPr>
          <a:xfrm>
            <a:off x="3850439" y="9428578"/>
            <a:ext cx="2945659" cy="496332"/>
          </a:xfrm>
          <a:prstGeom prst="rect">
            <a:avLst/>
          </a:prstGeom>
          <a:noFill/>
          <a:ln>
            <a:noFill/>
          </a:ln>
        </p:spPr>
        <p:txBody>
          <a:bodyPr vert="horz" wrap="square" lIns="91440" tIns="45720" rIns="91440" bIns="45720" anchor="b" anchorCtr="0" compatLnSpc="1"/>
          <a:lstStyle/>
          <a:p>
            <a:pPr algn="r" defTabSz="914400" fontAlgn="auto">
              <a:spcBef>
                <a:spcPts val="0"/>
              </a:spcBef>
              <a:spcAft>
                <a:spcPts val="0"/>
              </a:spcAft>
              <a:defRPr sz="1800" b="0" i="0" u="none" strike="noStrike" kern="0" cap="none" spc="0" baseline="0">
                <a:solidFill>
                  <a:srgbClr val="000000"/>
                </a:solidFill>
                <a:uFillTx/>
              </a:defRPr>
            </a:pPr>
            <a:fld id="{8BB2F790-41DD-48B3-9A47-27758423E6A2}" type="slidenum">
              <a:rPr lang="lv-LV" sz="1200" kern="0" smtClean="0">
                <a:solidFill>
                  <a:srgbClr val="000000"/>
                </a:solidFill>
                <a:latin typeface="Calibri"/>
                <a:ea typeface=""/>
              </a:rPr>
              <a:pPr algn="r" defTabSz="914400" fontAlgn="auto">
                <a:spcBef>
                  <a:spcPts val="0"/>
                </a:spcBef>
                <a:spcAft>
                  <a:spcPts val="0"/>
                </a:spcAft>
                <a:defRPr sz="1800" b="0" i="0" u="none" strike="noStrike" kern="0" cap="none" spc="0" baseline="0">
                  <a:solidFill>
                    <a:srgbClr val="000000"/>
                  </a:solidFill>
                  <a:uFillTx/>
                </a:defRPr>
              </a:pPr>
              <a:t>19</a:t>
            </a:fld>
            <a:endParaRPr lang="lv-LV" sz="1200" kern="0">
              <a:solidFill>
                <a:srgbClr val="000000"/>
              </a:solidFill>
              <a:latin typeface="Calibri"/>
              <a:ea typeface=""/>
            </a:endParaRPr>
          </a:p>
        </p:txBody>
      </p:sp>
    </p:spTree>
    <p:extLst>
      <p:ext uri="{BB962C8B-B14F-4D97-AF65-F5344CB8AC3E}">
        <p14:creationId xmlns="" xmlns:p14="http://schemas.microsoft.com/office/powerpoint/2010/main" val="371351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ChangeArrowheads="1"/>
          </p:cNvSpPr>
          <p:nvPr/>
        </p:nvSpPr>
        <p:spPr bwMode="auto">
          <a:xfrm>
            <a:off x="3850443" y="9428586"/>
            <a:ext cx="2945659"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26" tIns="46113" rIns="92226" bIns="46113" anchor="b"/>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algn="r" eaLnBrk="1" hangingPunct="1"/>
            <a:fld id="{F3C85A18-B3DA-4E5F-B0B6-25A9D009659B}" type="slidenum">
              <a:rPr lang="lv-LV" sz="1200">
                <a:solidFill>
                  <a:srgbClr val="000000"/>
                </a:solidFill>
                <a:latin typeface="Arial" charset="0"/>
              </a:rPr>
              <a:pPr algn="r" eaLnBrk="1" hangingPunct="1"/>
              <a:t>23</a:t>
            </a:fld>
            <a:endParaRPr lang="lv-LV" sz="1200">
              <a:solidFill>
                <a:srgbClr val="000000"/>
              </a:solidFill>
              <a:latin typeface="Arial" charset="0"/>
            </a:endParaRPr>
          </a:p>
        </p:txBody>
      </p:sp>
      <p:sp>
        <p:nvSpPr>
          <p:cNvPr id="28675" name="Slide Image Placeholder 2"/>
          <p:cNvSpPr>
            <a:spLocks noGrp="1" noRot="1" noChangeAspect="1" noTextEdit="1"/>
          </p:cNvSpPr>
          <p:nvPr>
            <p:ph type="sldImg"/>
          </p:nvPr>
        </p:nvSpPr>
        <p:spPr bwMode="auto">
          <a:xfrm>
            <a:off x="679450" y="809625"/>
            <a:ext cx="5386388" cy="40401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6" name="Rectangle 3"/>
          <p:cNvSpPr>
            <a:spLocks noGrp="1"/>
          </p:cNvSpPr>
          <p:nvPr>
            <p:ph type="body"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dirty="0"/>
          </a:p>
        </p:txBody>
      </p:sp>
      <p:sp>
        <p:nvSpPr>
          <p:cNvPr id="2" name="Date Placeholder 1"/>
          <p:cNvSpPr>
            <a:spLocks noGrp="1"/>
          </p:cNvSpPr>
          <p:nvPr>
            <p:ph type="dt" idx="10"/>
          </p:nvPr>
        </p:nvSpPr>
        <p:spPr/>
        <p:txBody>
          <a:bodyPr/>
          <a:lstStyle/>
          <a:p>
            <a:pPr>
              <a:defRPr/>
            </a:pPr>
            <a:fld id="{147F0986-A608-4DBF-BE6B-27D8CBDEE5B5}" type="datetime1">
              <a:rPr lang="en-US" altLang="lv-LV" smtClean="0"/>
              <a:pPr>
                <a:defRPr/>
              </a:pPr>
              <a:t>6/16/2017</a:t>
            </a:fld>
            <a:endParaRPr lang="lv-LV" altLang="lv-LV"/>
          </a:p>
        </p:txBody>
      </p:sp>
      <p:sp>
        <p:nvSpPr>
          <p:cNvPr id="3" name="Footer Placeholder 2"/>
          <p:cNvSpPr>
            <a:spLocks noGrp="1"/>
          </p:cNvSpPr>
          <p:nvPr>
            <p:ph type="ftr" sz="quarter" idx="11"/>
          </p:nvPr>
        </p:nvSpPr>
        <p:spPr/>
        <p:txBody>
          <a:bodyPr/>
          <a:lstStyle/>
          <a:p>
            <a:pPr>
              <a:defRPr/>
            </a:pPr>
            <a:r>
              <a:rPr lang="lv-LV"/>
              <a:t>Nodarbinātības iespējas Zemgales reģionā</a:t>
            </a:r>
            <a:endParaRPr lang="lv-LV" dirty="0"/>
          </a:p>
        </p:txBody>
      </p:sp>
    </p:spTree>
    <p:extLst>
      <p:ext uri="{BB962C8B-B14F-4D97-AF65-F5344CB8AC3E}">
        <p14:creationId xmlns="" xmlns:p14="http://schemas.microsoft.com/office/powerpoint/2010/main" val="350487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2</a:t>
            </a:fld>
            <a:endParaRPr lang="lv-LV" altLang="lv-LV"/>
          </a:p>
        </p:txBody>
      </p:sp>
    </p:spTree>
    <p:extLst>
      <p:ext uri="{BB962C8B-B14F-4D97-AF65-F5344CB8AC3E}">
        <p14:creationId xmlns="" xmlns:p14="http://schemas.microsoft.com/office/powerpoint/2010/main" val="212574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solidFill>
                <a:srgbClr val="FF0000"/>
              </a:solidFill>
            </a:endParaRPr>
          </a:p>
        </p:txBody>
      </p:sp>
      <p:sp>
        <p:nvSpPr>
          <p:cNvPr id="4" name="Date Placeholder 3"/>
          <p:cNvSpPr>
            <a:spLocks noGrp="1"/>
          </p:cNvSpPr>
          <p:nvPr>
            <p:ph type="dt" idx="10"/>
          </p:nvPr>
        </p:nvSpPr>
        <p:spPr/>
        <p:txBody>
          <a:bodyPr/>
          <a:lstStyle/>
          <a:p>
            <a:pPr>
              <a:defRPr/>
            </a:pPr>
            <a:fld id="{7F8BA83F-FB3A-40C5-BCDA-497ECA60EC25}" type="datetime1">
              <a:rPr lang="en-US" altLang="lv-LV" smtClean="0">
                <a:solidFill>
                  <a:prstClr val="black"/>
                </a:solidFill>
              </a:rPr>
              <a:pPr>
                <a:defRPr/>
              </a:pPr>
              <a:t>6/16/2017</a:t>
            </a:fld>
            <a:endParaRPr lang="lv-LV" altLang="lv-LV">
              <a:solidFill>
                <a:prstClr val="black"/>
              </a:solidFill>
            </a:endParaRPr>
          </a:p>
        </p:txBody>
      </p:sp>
      <p:sp>
        <p:nvSpPr>
          <p:cNvPr id="5" name="Footer Placeholder 4"/>
          <p:cNvSpPr>
            <a:spLocks noGrp="1"/>
          </p:cNvSpPr>
          <p:nvPr>
            <p:ph type="ftr" sz="quarter" idx="11"/>
          </p:nvPr>
        </p:nvSpPr>
        <p:spPr/>
        <p:txBody>
          <a:bodyPr/>
          <a:lstStyle/>
          <a:p>
            <a:pPr>
              <a:defRPr/>
            </a:pPr>
            <a:r>
              <a:rPr lang="lv-LV">
                <a:solidFill>
                  <a:prstClr val="black"/>
                </a:solidFill>
              </a:rPr>
              <a:t>Nodarbinātības iespējas Zemgales reģionā</a:t>
            </a: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a:solidFill>
                  <a:prstClr val="black"/>
                </a:solidFill>
              </a:rPr>
              <a:pPr>
                <a:defRPr/>
              </a:pPr>
              <a:t>3</a:t>
            </a:fld>
            <a:endParaRPr lang="lv-LV" altLang="lv-LV">
              <a:solidFill>
                <a:prstClr val="black"/>
              </a:solidFill>
            </a:endParaRPr>
          </a:p>
        </p:txBody>
      </p:sp>
    </p:spTree>
    <p:extLst>
      <p:ext uri="{BB962C8B-B14F-4D97-AF65-F5344CB8AC3E}">
        <p14:creationId xmlns="" xmlns:p14="http://schemas.microsoft.com/office/powerpoint/2010/main" val="215466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4</a:t>
            </a:fld>
            <a:endParaRPr lang="lv-LV" altLang="lv-LV"/>
          </a:p>
        </p:txBody>
      </p:sp>
    </p:spTree>
    <p:extLst>
      <p:ext uri="{BB962C8B-B14F-4D97-AF65-F5344CB8AC3E}">
        <p14:creationId xmlns="" xmlns:p14="http://schemas.microsoft.com/office/powerpoint/2010/main" val="211962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5</a:t>
            </a:fld>
            <a:endParaRPr lang="lv-LV" altLang="lv-LV"/>
          </a:p>
        </p:txBody>
      </p:sp>
    </p:spTree>
    <p:extLst>
      <p:ext uri="{BB962C8B-B14F-4D97-AF65-F5344CB8AC3E}">
        <p14:creationId xmlns="" xmlns:p14="http://schemas.microsoft.com/office/powerpoint/2010/main" val="222166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6</a:t>
            </a:fld>
            <a:endParaRPr lang="lv-LV" altLang="lv-LV"/>
          </a:p>
        </p:txBody>
      </p:sp>
    </p:spTree>
    <p:extLst>
      <p:ext uri="{BB962C8B-B14F-4D97-AF65-F5344CB8AC3E}">
        <p14:creationId xmlns="" xmlns:p14="http://schemas.microsoft.com/office/powerpoint/2010/main" val="93980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7</a:t>
            </a:fld>
            <a:endParaRPr lang="lv-LV" altLang="lv-LV"/>
          </a:p>
        </p:txBody>
      </p:sp>
    </p:spTree>
    <p:extLst>
      <p:ext uri="{BB962C8B-B14F-4D97-AF65-F5344CB8AC3E}">
        <p14:creationId xmlns="" xmlns:p14="http://schemas.microsoft.com/office/powerpoint/2010/main" val="324982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r>
              <a:rPr lang="lv-LV" altLang="lv-LV"/>
              <a:t>31.05.2016.</a:t>
            </a:r>
          </a:p>
        </p:txBody>
      </p:sp>
      <p:sp>
        <p:nvSpPr>
          <p:cNvPr id="5" name="Footer Placeholder 4"/>
          <p:cNvSpPr>
            <a:spLocks noGrp="1"/>
          </p:cNvSpPr>
          <p:nvPr>
            <p:ph type="ftr" sz="quarter" idx="11"/>
          </p:nvPr>
        </p:nvSpPr>
        <p:spPr/>
        <p:txBody>
          <a:bodyPr/>
          <a:lstStyle/>
          <a:p>
            <a:pPr>
              <a:defRPr/>
            </a:pPr>
            <a:r>
              <a:rPr lang="lv-LV"/>
              <a:t>Kurzeme</a:t>
            </a: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8</a:t>
            </a:fld>
            <a:endParaRPr lang="lv-LV" altLang="lv-LV"/>
          </a:p>
        </p:txBody>
      </p:sp>
    </p:spTree>
    <p:extLst>
      <p:ext uri="{BB962C8B-B14F-4D97-AF65-F5344CB8AC3E}">
        <p14:creationId xmlns="" xmlns:p14="http://schemas.microsoft.com/office/powerpoint/2010/main" val="92508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pPr>
                <a:defRPr/>
              </a:pPr>
              <a:t>6/16/2017</a:t>
            </a:fld>
            <a:endParaRPr lang="lv-LV" altLang="lv-LV"/>
          </a:p>
        </p:txBody>
      </p:sp>
      <p:sp>
        <p:nvSpPr>
          <p:cNvPr id="5" name="Footer Placeholder 4"/>
          <p:cNvSpPr>
            <a:spLocks noGrp="1"/>
          </p:cNvSpPr>
          <p:nvPr>
            <p:ph type="ftr" sz="quarter" idx="11"/>
          </p:nvPr>
        </p:nvSpPr>
        <p:spPr/>
        <p:txBody>
          <a:bodyPr/>
          <a:lstStyle/>
          <a:p>
            <a:pPr>
              <a:defRPr/>
            </a:pPr>
            <a:r>
              <a:rPr lang="lv-LV"/>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9</a:t>
            </a:fld>
            <a:endParaRPr lang="lv-LV" altLang="lv-LV"/>
          </a:p>
        </p:txBody>
      </p:sp>
    </p:spTree>
    <p:extLst>
      <p:ext uri="{BB962C8B-B14F-4D97-AF65-F5344CB8AC3E}">
        <p14:creationId xmlns="" xmlns:p14="http://schemas.microsoft.com/office/powerpoint/2010/main" val="279047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 xmlns:p14="http://schemas.microsoft.com/office/powerpoint/2010/main" val="360665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Date Placeholder 2"/>
          <p:cNvSpPr>
            <a:spLocks noGrp="1"/>
          </p:cNvSpPr>
          <p:nvPr>
            <p:ph type="dt" sz="half" idx="10"/>
          </p:nvPr>
        </p:nvSpPr>
        <p:spPr>
          <a:xfrm>
            <a:off x="457200" y="6356350"/>
            <a:ext cx="2133600" cy="365125"/>
          </a:xfrm>
        </p:spPr>
        <p:txBody>
          <a:bodyPr/>
          <a:lstStyle>
            <a:lvl1pPr>
              <a:defRPr/>
            </a:lvl1pPr>
          </a:lstStyle>
          <a:p>
            <a:endParaRPr lang="lv-LV"/>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lv-LV"/>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42B2CCFA-4615-45F8-8227-74A1739EB049}" type="slidenum">
              <a:rPr lang="lv-LV" altLang="en-US"/>
              <a:pPr/>
              <a:t>‹#›</a:t>
            </a:fld>
            <a:endParaRPr lang="en-US" sz="1800">
              <a:solidFill>
                <a:schemeClr val="tx1"/>
              </a:solidFill>
            </a:endParaRPr>
          </a:p>
        </p:txBody>
      </p:sp>
    </p:spTree>
    <p:extLst>
      <p:ext uri="{BB962C8B-B14F-4D97-AF65-F5344CB8AC3E}">
        <p14:creationId xmlns="" xmlns:p14="http://schemas.microsoft.com/office/powerpoint/2010/main" val="36655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42"/>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1AE90124-A188-4888-BEB1-D65B1A431137}" type="datetime1">
              <a:rPr lang="en-US"/>
              <a:pPr lvl="0"/>
              <a:t>6/16/2017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E5D96C3-9783-450A-9FCC-13C496020749}" type="slidenum">
              <a:rPr/>
              <a:pPr lvl="0"/>
              <a:t>‹#›</a:t>
            </a:fld>
            <a:endParaRPr lang="en-US"/>
          </a:p>
        </p:txBody>
      </p:sp>
    </p:spTree>
    <p:extLst>
      <p:ext uri="{BB962C8B-B14F-4D97-AF65-F5344CB8AC3E}">
        <p14:creationId xmlns="" xmlns:p14="http://schemas.microsoft.com/office/powerpoint/2010/main" val="32723570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 xmlns:p14="http://schemas.microsoft.com/office/powerpoint/2010/main" val="280231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AF45E7C-A1AD-4A7D-9477-0C0D51EC8E26}" type="slidenum">
              <a:rPr lang="en-US" altLang="lv-LV"/>
              <a:pPr>
                <a:defRPr/>
              </a:pPr>
              <a:t>‹#›</a:t>
            </a:fld>
            <a:endParaRPr lang="en-US" altLang="lv-LV"/>
          </a:p>
        </p:txBody>
      </p:sp>
    </p:spTree>
    <p:extLst>
      <p:ext uri="{BB962C8B-B14F-4D97-AF65-F5344CB8AC3E}">
        <p14:creationId xmlns="" xmlns:p14="http://schemas.microsoft.com/office/powerpoint/2010/main" val="400821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F0BA5B5-4759-41CC-B1A9-B2FFD5AB71DD}" type="slidenum">
              <a:rPr lang="en-US" altLang="lv-LV"/>
              <a:pPr>
                <a:defRPr/>
              </a:pPr>
              <a:t>‹#›</a:t>
            </a:fld>
            <a:endParaRPr lang="en-US" altLang="lv-LV"/>
          </a:p>
        </p:txBody>
      </p:sp>
    </p:spTree>
    <p:extLst>
      <p:ext uri="{BB962C8B-B14F-4D97-AF65-F5344CB8AC3E}">
        <p14:creationId xmlns="" xmlns:p14="http://schemas.microsoft.com/office/powerpoint/2010/main" val="394544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 xmlns:p14="http://schemas.microsoft.com/office/powerpoint/2010/main" val="336760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 xmlns:p14="http://schemas.microsoft.com/office/powerpoint/2010/main" val="194425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51932C3-D8E3-4FC9-9D1D-D5BC4F0D9A50}" type="datetimeFigureOut">
              <a:rPr lang="lv-LV" smtClean="0"/>
              <a:pPr/>
              <a:t>2017-06-16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D92BC4-F257-407F-8BC5-4953D3326AFC}" type="slidenum">
              <a:rPr lang="lv-LV" smtClean="0"/>
              <a:pPr/>
              <a:t>‹#›</a:t>
            </a:fld>
            <a:endParaRPr lang="lv-LV"/>
          </a:p>
        </p:txBody>
      </p:sp>
    </p:spTree>
    <p:extLst>
      <p:ext uri="{BB962C8B-B14F-4D97-AF65-F5344CB8AC3E}">
        <p14:creationId xmlns="" xmlns:p14="http://schemas.microsoft.com/office/powerpoint/2010/main" val="12551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 xmlns:p14="http://schemas.microsoft.com/office/powerpoint/2010/main" val="179123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1A5A7C4B-EABC-4FAC-9C48-2A4E3B55838B}" type="slidenum">
              <a:rPr lang="en-US" altLang="lv-LV"/>
              <a:pPr>
                <a:defRPr/>
              </a:pPr>
              <a:t>‹#›</a:t>
            </a:fld>
            <a:endParaRPr lang="en-US" altLang="lv-LV"/>
          </a:p>
        </p:txBody>
      </p:sp>
    </p:spTree>
    <p:extLst>
      <p:ext uri="{BB962C8B-B14F-4D97-AF65-F5344CB8AC3E}">
        <p14:creationId xmlns="" xmlns:p14="http://schemas.microsoft.com/office/powerpoint/2010/main" val="112801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52AD665F-4A12-4992-9BB2-6082EA4EFC9E}" type="slidenum">
              <a:rPr lang="en-US" altLang="lv-LV"/>
              <a:pPr>
                <a:defRPr/>
              </a:pPr>
              <a:t>‹#›</a:t>
            </a:fld>
            <a:endParaRPr lang="en-US" altLang="lv-LV"/>
          </a:p>
        </p:txBody>
      </p:sp>
    </p:spTree>
    <p:extLst>
      <p:ext uri="{BB962C8B-B14F-4D97-AF65-F5344CB8AC3E}">
        <p14:creationId xmlns="" xmlns:p14="http://schemas.microsoft.com/office/powerpoint/2010/main" val="65381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35FAC260-29E4-4206-A02A-1DD20E32E239}" type="slidenum">
              <a:rPr lang="en-US" altLang="lv-LV"/>
              <a:pPr>
                <a:defRPr/>
              </a:pPr>
              <a:t>‹#›</a:t>
            </a:fld>
            <a:endParaRPr lang="en-US" altLang="lv-LV"/>
          </a:p>
        </p:txBody>
      </p:sp>
    </p:spTree>
    <p:extLst>
      <p:ext uri="{BB962C8B-B14F-4D97-AF65-F5344CB8AC3E}">
        <p14:creationId xmlns="" xmlns:p14="http://schemas.microsoft.com/office/powerpoint/2010/main" val="89645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3E2B8BC2-0BDE-4790-B4B0-2947519E1EB4}" type="slidenum">
              <a:rPr lang="en-US" altLang="lv-LV"/>
              <a:pPr>
                <a:defRPr/>
              </a:pPr>
              <a:t>‹#›</a:t>
            </a:fld>
            <a:endParaRPr lang="en-US" altLang="lv-LV"/>
          </a:p>
        </p:txBody>
      </p:sp>
    </p:spTree>
    <p:extLst>
      <p:ext uri="{BB962C8B-B14F-4D97-AF65-F5344CB8AC3E}">
        <p14:creationId xmlns="" xmlns:p14="http://schemas.microsoft.com/office/powerpoint/2010/main" val="141326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F0BA5B5-4759-41CC-B1A9-B2FFD5AB71DD}" type="slidenum">
              <a:rPr lang="en-US" altLang="lv-LV"/>
              <a:pPr>
                <a:defRPr/>
              </a:pPr>
              <a:t>‹#›</a:t>
            </a:fld>
            <a:endParaRPr lang="en-US" altLang="lv-LV"/>
          </a:p>
        </p:txBody>
      </p:sp>
    </p:spTree>
    <p:extLst>
      <p:ext uri="{BB962C8B-B14F-4D97-AF65-F5344CB8AC3E}">
        <p14:creationId xmlns="" xmlns:p14="http://schemas.microsoft.com/office/powerpoint/2010/main" val="24479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A6C1A2AA-FA1D-48AB-8638-0650E0A30DC7}" type="slidenum">
              <a:rPr lang="en-US" altLang="lv-LV"/>
              <a:pPr>
                <a:defRPr/>
              </a:pPr>
              <a:t>‹#›</a:t>
            </a:fld>
            <a:endParaRPr lang="en-US" altLang="lv-LV"/>
          </a:p>
        </p:txBody>
      </p:sp>
    </p:spTree>
    <p:extLst>
      <p:ext uri="{BB962C8B-B14F-4D97-AF65-F5344CB8AC3E}">
        <p14:creationId xmlns="" xmlns:p14="http://schemas.microsoft.com/office/powerpoint/2010/main" val="417841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 xmlns:p14="http://schemas.microsoft.com/office/powerpoint/2010/main" val="304353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smtClean="0">
                <a:solidFill>
                  <a:srgbClr val="898989"/>
                </a:solidFill>
              </a:defRPr>
            </a:lvl1pPr>
          </a:lstStyle>
          <a:p>
            <a:pPr>
              <a:defRPr/>
            </a:pPr>
            <a:fld id="{739A76CA-086B-4496-B983-7E7A20D91F28}"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4" r:id="rId10"/>
    <p:sldLayoutId id="2147483805" r:id="rId11"/>
    <p:sldLayoutId id="2147483821" r:id="rId12"/>
    <p:sldLayoutId id="2147483823" r:id="rId13"/>
    <p:sldLayoutId id="2147483837" r:id="rId14"/>
    <p:sldLayoutId id="2147483840" r:id="rId15"/>
    <p:sldLayoutId id="2147483841" r:id="rId16"/>
    <p:sldLayoutId id="2147483842" r:id="rId17"/>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jpe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4.emf"/><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hyperlink" Target="http://www.nva.gov.lv/" TargetMode="External"/><Relationship Id="rId7" Type="http://schemas.openxmlformats.org/officeDocument/2006/relationships/hyperlink" Target="http://www.facebook.com/Nodarbinatiba" TargetMode="External"/><Relationship Id="rId12"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www.draugiem.lv/nva/" TargetMode="External"/><Relationship Id="rId11" Type="http://schemas.openxmlformats.org/officeDocument/2006/relationships/image" Target="../media/image43.jpeg"/><Relationship Id="rId5" Type="http://schemas.openxmlformats.org/officeDocument/2006/relationships/hyperlink" Target="http://www.youtube.com/TheNVA" TargetMode="External"/><Relationship Id="rId10" Type="http://schemas.openxmlformats.org/officeDocument/2006/relationships/image" Target="../media/image42.jpeg"/><Relationship Id="rId4" Type="http://schemas.openxmlformats.org/officeDocument/2006/relationships/hyperlink" Target="http://twitter.com/NVA_gov_lv" TargetMode="External"/><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diagramDrawing" Target="../diagrams/drawing2.xml"/><Relationship Id="rId4" Type="http://schemas.openxmlformats.org/officeDocument/2006/relationships/diagramData" Target="../diagrams/data2.xml"/><Relationship Id="rId9"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pic>
      <p:pic>
        <p:nvPicPr>
          <p:cNvPr id="3075" name="Picture 7"/>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pic>
      <p:sp>
        <p:nvSpPr>
          <p:cNvPr id="3076" name="Title 1"/>
          <p:cNvSpPr>
            <a:spLocks noChangeArrowheads="1"/>
          </p:cNvSpPr>
          <p:nvPr/>
        </p:nvSpPr>
        <p:spPr bwMode="auto">
          <a:xfrm>
            <a:off x="685800" y="4724400"/>
            <a:ext cx="7772400"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57" tIns="46979" rIns="93957" bIns="46979"/>
          <a:lstStyle/>
          <a:p>
            <a:pPr eaLnBrk="1" hangingPunct="1"/>
            <a:endParaRPr lang="lv-LV" sz="1400" dirty="0">
              <a:latin typeface="Verdana" pitchFamily="34" charset="0"/>
              <a:ea typeface="MS PGothic" pitchFamily="34" charset="-128"/>
              <a:sym typeface="Verdana" pitchFamily="34" charset="0"/>
            </a:endParaRPr>
          </a:p>
        </p:txBody>
      </p:sp>
      <p:sp>
        <p:nvSpPr>
          <p:cNvPr id="3077" name="Title 1"/>
          <p:cNvSpPr>
            <a:spLocks noGrp="1" noChangeArrowheads="1"/>
          </p:cNvSpPr>
          <p:nvPr>
            <p:ph type="title" idx="4294967295"/>
          </p:nvPr>
        </p:nvSpPr>
        <p:spPr>
          <a:xfrm>
            <a:off x="556352" y="3317768"/>
            <a:ext cx="8130448" cy="960438"/>
          </a:xfrm>
          <a:ln/>
          <a:extLst>
            <a:ext uri="{91240B29-F687-4F45-9708-019B960494DF}">
              <a14:hiddenLine xmlns="" xmlns:a14="http://schemas.microsoft.com/office/drawing/2010/main" w="9525">
                <a:solidFill>
                  <a:srgbClr val="000000"/>
                </a:solidFill>
                <a:miter lim="800000"/>
                <a:headEnd/>
                <a:tailEnd/>
              </a14:hiddenLine>
            </a:ext>
          </a:extLst>
        </p:spPr>
        <p:txBody>
          <a:bodyPr anchor="t"/>
          <a:lstStyle/>
          <a:p>
            <a:r>
              <a:rPr lang="lv-LV" sz="3200" b="1" dirty="0"/>
              <a:t>Darba tirgus situācija reģionos un Nodarbinātības valsts aģentūras piedāvātais atbalsts</a:t>
            </a:r>
            <a:endParaRPr lang="lv-LV" altLang="en-US" sz="3200" b="1" dirty="0"/>
          </a:p>
        </p:txBody>
      </p:sp>
      <p:sp>
        <p:nvSpPr>
          <p:cNvPr id="3079" name="Subtitle 2"/>
          <p:cNvSpPr>
            <a:spLocks noGrp="1" noChangeArrowheads="1"/>
          </p:cNvSpPr>
          <p:nvPr>
            <p:ph sz="quarter" idx="11"/>
          </p:nvPr>
        </p:nvSpPr>
        <p:spPr>
          <a:xfrm>
            <a:off x="914400" y="4994031"/>
            <a:ext cx="7772400" cy="572756"/>
          </a:xfrm>
          <a:ln/>
          <a:extLst>
            <a:ext uri="{91240B29-F687-4F45-9708-019B960494DF}">
              <a14:hiddenLine xmlns="" xmlns:a14="http://schemas.microsoft.com/office/drawing/2010/main" w="9525" cmpd="sng">
                <a:solidFill>
                  <a:srgbClr val="000000"/>
                </a:solidFill>
                <a:bevel/>
                <a:headEnd/>
                <a:tailEnd/>
              </a14:hiddenLine>
            </a:ext>
          </a:extLst>
        </p:spPr>
        <p:txBody>
          <a:bodyPr lIns="93954" tIns="46981" rIns="93954" bIns="46981" anchor="t"/>
          <a:lstStyle/>
          <a:p>
            <a:pPr algn="r" eaLnBrk="1" hangingPunct="1">
              <a:spcBef>
                <a:spcPts val="300"/>
              </a:spcBef>
            </a:pPr>
            <a:r>
              <a:rPr lang="lv-LV" altLang="en-US" sz="1600" b="1" dirty="0">
                <a:solidFill>
                  <a:schemeClr val="tx1"/>
                </a:solidFill>
              </a:rPr>
              <a:t>Kristīne </a:t>
            </a:r>
            <a:r>
              <a:rPr lang="lv-LV" altLang="en-US" sz="1600" b="1" dirty="0" err="1">
                <a:solidFill>
                  <a:schemeClr val="tx1"/>
                </a:solidFill>
              </a:rPr>
              <a:t>Stašāne</a:t>
            </a:r>
            <a:endParaRPr lang="lv-LV" altLang="en-US" sz="1600" b="1" dirty="0">
              <a:solidFill>
                <a:schemeClr val="tx1"/>
              </a:solidFill>
            </a:endParaRPr>
          </a:p>
          <a:p>
            <a:pPr algn="r" eaLnBrk="1" hangingPunct="1">
              <a:spcBef>
                <a:spcPts val="300"/>
              </a:spcBef>
            </a:pPr>
            <a:r>
              <a:rPr lang="lv-LV" altLang="en-US" sz="1600" dirty="0">
                <a:solidFill>
                  <a:schemeClr val="tx1"/>
                </a:solidFill>
              </a:rPr>
              <a:t>Nodarbinātības valsts aģentūras</a:t>
            </a:r>
          </a:p>
          <a:p>
            <a:pPr algn="r" eaLnBrk="1" hangingPunct="1">
              <a:spcBef>
                <a:spcPts val="300"/>
              </a:spcBef>
            </a:pPr>
            <a:r>
              <a:rPr lang="lv-LV" altLang="en-US" sz="1600" dirty="0">
                <a:solidFill>
                  <a:schemeClr val="tx1"/>
                </a:solidFill>
              </a:rPr>
              <a:t>direktores vietniece</a:t>
            </a:r>
          </a:p>
          <a:p>
            <a:pPr eaLnBrk="1" hangingPunct="1">
              <a:spcBef>
                <a:spcPts val="300"/>
              </a:spcBef>
            </a:pPr>
            <a:r>
              <a:rPr lang="lv-LV" altLang="en-US" sz="1400" dirty="0">
                <a:solidFill>
                  <a:schemeClr val="tx1"/>
                </a:solidFill>
              </a:rPr>
              <a:t>2017. gada 16. jūnijā</a:t>
            </a:r>
          </a:p>
        </p:txBody>
      </p:sp>
    </p:spTree>
    <p:extLst>
      <p:ext uri="{BB962C8B-B14F-4D97-AF65-F5344CB8AC3E}">
        <p14:creationId xmlns="" xmlns:p14="http://schemas.microsoft.com/office/powerpoint/2010/main" val="245886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CF0BA5B5-4759-41CC-B1A9-B2FFD5AB71DD}" type="slidenum">
              <a:rPr lang="en-US" altLang="lv-LV" smtClean="0"/>
              <a:pPr>
                <a:defRPr/>
              </a:pPr>
              <a:t>10</a:t>
            </a:fld>
            <a:endParaRPr lang="en-US" altLang="lv-LV"/>
          </a:p>
        </p:txBody>
      </p:sp>
      <p:sp>
        <p:nvSpPr>
          <p:cNvPr id="5" name="TextBox 4"/>
          <p:cNvSpPr txBox="1"/>
          <p:nvPr/>
        </p:nvSpPr>
        <p:spPr>
          <a:xfrm>
            <a:off x="2431701" y="351692"/>
            <a:ext cx="6581670" cy="461665"/>
          </a:xfrm>
          <a:prstGeom prst="rect">
            <a:avLst/>
          </a:prstGeom>
          <a:noFill/>
        </p:spPr>
        <p:txBody>
          <a:bodyPr wrap="square" rtlCol="0">
            <a:spAutoFit/>
          </a:bodyPr>
          <a:lstStyle/>
          <a:p>
            <a:r>
              <a:rPr lang="lv-LV" sz="2400" b="1" dirty="0">
                <a:solidFill>
                  <a:schemeClr val="accent3">
                    <a:lumMod val="75000"/>
                  </a:schemeClr>
                </a:solidFill>
                <a:latin typeface="+mj-lt"/>
                <a:cs typeface="Arial" panose="020B0604020202020204" pitchFamily="34" charset="0"/>
              </a:rPr>
              <a:t>Speciālā budžeta pasākumi </a:t>
            </a:r>
            <a:r>
              <a:rPr lang="lv-LV" sz="2400" b="1" dirty="0" err="1">
                <a:solidFill>
                  <a:schemeClr val="accent3">
                    <a:lumMod val="75000"/>
                  </a:schemeClr>
                </a:solidFill>
                <a:latin typeface="+mj-lt"/>
                <a:cs typeface="Arial" panose="020B0604020202020204" pitchFamily="34" charset="0"/>
              </a:rPr>
              <a:t>2016.-2017.gadā</a:t>
            </a:r>
            <a:endParaRPr lang="lv-LV" sz="2400" b="1" dirty="0">
              <a:solidFill>
                <a:schemeClr val="accent3">
                  <a:lumMod val="75000"/>
                </a:schemeClr>
              </a:solidFill>
              <a:latin typeface="+mj-lt"/>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616821234"/>
              </p:ext>
            </p:extLst>
          </p:nvPr>
        </p:nvGraphicFramePr>
        <p:xfrm>
          <a:off x="408633" y="1657379"/>
          <a:ext cx="8430567" cy="3320706"/>
        </p:xfrm>
        <a:graphic>
          <a:graphicData uri="http://schemas.openxmlformats.org/drawingml/2006/table">
            <a:tbl>
              <a:tblPr/>
              <a:tblGrid>
                <a:gridCol w="2784159">
                  <a:extLst>
                    <a:ext uri="{9D8B030D-6E8A-4147-A177-3AD203B41FA5}">
                      <a16:colId xmlns="" xmlns:a16="http://schemas.microsoft.com/office/drawing/2014/main" val="2276906379"/>
                    </a:ext>
                  </a:extLst>
                </a:gridCol>
                <a:gridCol w="702831">
                  <a:extLst>
                    <a:ext uri="{9D8B030D-6E8A-4147-A177-3AD203B41FA5}">
                      <a16:colId xmlns="" xmlns:a16="http://schemas.microsoft.com/office/drawing/2014/main" val="3024415693"/>
                    </a:ext>
                  </a:extLst>
                </a:gridCol>
                <a:gridCol w="651900">
                  <a:extLst>
                    <a:ext uri="{9D8B030D-6E8A-4147-A177-3AD203B41FA5}">
                      <a16:colId xmlns="" xmlns:a16="http://schemas.microsoft.com/office/drawing/2014/main" val="294172714"/>
                    </a:ext>
                  </a:extLst>
                </a:gridCol>
                <a:gridCol w="651900">
                  <a:extLst>
                    <a:ext uri="{9D8B030D-6E8A-4147-A177-3AD203B41FA5}">
                      <a16:colId xmlns="" xmlns:a16="http://schemas.microsoft.com/office/drawing/2014/main" val="1482568372"/>
                    </a:ext>
                  </a:extLst>
                </a:gridCol>
                <a:gridCol w="651900">
                  <a:extLst>
                    <a:ext uri="{9D8B030D-6E8A-4147-A177-3AD203B41FA5}">
                      <a16:colId xmlns="" xmlns:a16="http://schemas.microsoft.com/office/drawing/2014/main" val="814364278"/>
                    </a:ext>
                  </a:extLst>
                </a:gridCol>
                <a:gridCol w="926921">
                  <a:extLst>
                    <a:ext uri="{9D8B030D-6E8A-4147-A177-3AD203B41FA5}">
                      <a16:colId xmlns="" xmlns:a16="http://schemas.microsoft.com/office/drawing/2014/main" val="3531431371"/>
                    </a:ext>
                  </a:extLst>
                </a:gridCol>
                <a:gridCol w="651900">
                  <a:extLst>
                    <a:ext uri="{9D8B030D-6E8A-4147-A177-3AD203B41FA5}">
                      <a16:colId xmlns="" xmlns:a16="http://schemas.microsoft.com/office/drawing/2014/main" val="4063996287"/>
                    </a:ext>
                  </a:extLst>
                </a:gridCol>
                <a:gridCol w="1409056">
                  <a:extLst>
                    <a:ext uri="{9D8B030D-6E8A-4147-A177-3AD203B41FA5}">
                      <a16:colId xmlns="" xmlns:a16="http://schemas.microsoft.com/office/drawing/2014/main" val="1983859173"/>
                    </a:ext>
                  </a:extLst>
                </a:gridCol>
              </a:tblGrid>
              <a:tr h="312622">
                <a:tc rowSpan="2">
                  <a:txBody>
                    <a:bodyPr/>
                    <a:lstStyle/>
                    <a:p>
                      <a:pPr algn="l" fontAlgn="b"/>
                      <a:r>
                        <a:rPr lang="lv-LV" sz="1200" b="0" i="0" u="none" strike="noStrike" dirty="0">
                          <a:solidFill>
                            <a:srgbClr val="000000"/>
                          </a:solidFill>
                          <a:effectLst/>
                          <a:latin typeface="Times New Roman" panose="02020603050405020304" pitchFamily="18" charset="0"/>
                        </a:rPr>
                        <a:t>Pasākums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gridSpan="6">
                  <a:txBody>
                    <a:bodyPr/>
                    <a:lstStyle/>
                    <a:p>
                      <a:pPr algn="ctr" fontAlgn="b"/>
                      <a:r>
                        <a:rPr lang="lv-LV" sz="1200" b="0" i="0" u="none" strike="noStrike" dirty="0">
                          <a:solidFill>
                            <a:srgbClr val="000000"/>
                          </a:solidFill>
                          <a:effectLst/>
                          <a:latin typeface="Times New Roman" panose="02020603050405020304" pitchFamily="18" charset="0"/>
                        </a:rPr>
                        <a:t>iesaiste </a:t>
                      </a:r>
                      <a:r>
                        <a:rPr lang="lv-LV" sz="1200" b="0" i="0" u="none" strike="noStrike" dirty="0" err="1">
                          <a:solidFill>
                            <a:srgbClr val="000000"/>
                          </a:solidFill>
                          <a:effectLst/>
                          <a:latin typeface="Times New Roman" panose="02020603050405020304" pitchFamily="18" charset="0"/>
                        </a:rPr>
                        <a:t>2016.gadā</a:t>
                      </a:r>
                      <a:endParaRPr lang="lv-LV" sz="1200" b="0" i="0" u="none" strike="noStrike" dirty="0">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rowSpan="2">
                  <a:txBody>
                    <a:bodyPr/>
                    <a:lstStyle/>
                    <a:p>
                      <a:pPr algn="ctr" fontAlgn="b"/>
                      <a:r>
                        <a:rPr lang="lv-LV" sz="1200" b="0" i="0" u="none" strike="noStrike">
                          <a:solidFill>
                            <a:srgbClr val="000000"/>
                          </a:solidFill>
                          <a:effectLst/>
                          <a:latin typeface="Times New Roman" panose="02020603050405020304" pitchFamily="18" charset="0"/>
                        </a:rPr>
                        <a:t>2017.plāns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 xmlns:a16="http://schemas.microsoft.com/office/drawing/2014/main" val="2943837578"/>
                  </a:ext>
                </a:extLst>
              </a:tr>
              <a:tr h="393010">
                <a:tc vMerge="1">
                  <a:txBody>
                    <a:bodyPr/>
                    <a:lstStyle/>
                    <a:p>
                      <a:endParaRPr lang="lv-LV"/>
                    </a:p>
                  </a:txBody>
                  <a:tcPr/>
                </a:tc>
                <a:tc>
                  <a:txBody>
                    <a:bodyPr/>
                    <a:lstStyle/>
                    <a:p>
                      <a:pPr algn="ctr" fontAlgn="b"/>
                      <a:r>
                        <a:rPr lang="lv-LV" sz="1200" b="0" i="0" u="none" strike="noStrike">
                          <a:solidFill>
                            <a:srgbClr val="000000"/>
                          </a:solidFill>
                          <a:effectLst/>
                          <a:latin typeface="Times New Roman" panose="02020603050405020304" pitchFamily="18" charset="0"/>
                        </a:rPr>
                        <a:t>Kurzemes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0" i="0" u="none" strike="noStrike">
                          <a:solidFill>
                            <a:srgbClr val="000000"/>
                          </a:solidFill>
                          <a:effectLst/>
                          <a:latin typeface="Times New Roman" panose="02020603050405020304" pitchFamily="18" charset="0"/>
                        </a:rPr>
                        <a:t>Latgales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0" i="0" u="none" strike="noStrike">
                          <a:solidFill>
                            <a:srgbClr val="000000"/>
                          </a:solidFill>
                          <a:effectLst/>
                          <a:latin typeface="Times New Roman" panose="02020603050405020304" pitchFamily="18" charset="0"/>
                        </a:rPr>
                        <a:t>Rīgas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0" i="0" u="none" strike="noStrike">
                          <a:solidFill>
                            <a:srgbClr val="000000"/>
                          </a:solidFill>
                          <a:effectLst/>
                          <a:latin typeface="Times New Roman" panose="02020603050405020304" pitchFamily="18" charset="0"/>
                        </a:rPr>
                        <a:t>Vidzemes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0" i="0" u="none" strike="noStrike">
                          <a:solidFill>
                            <a:srgbClr val="000000"/>
                          </a:solidFill>
                          <a:effectLst/>
                          <a:latin typeface="Times New Roman" panose="02020603050405020304" pitchFamily="18" charset="0"/>
                        </a:rPr>
                        <a:t>Zemgales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0" i="0" u="none" strike="noStrike" dirty="0">
                          <a:solidFill>
                            <a:srgbClr val="000000"/>
                          </a:solidFill>
                          <a:effectLst/>
                          <a:latin typeface="Times New Roman" panose="02020603050405020304" pitchFamily="18" charset="0"/>
                        </a:rPr>
                        <a:t>Kopā valstī</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vMerge="1">
                  <a:txBody>
                    <a:bodyPr/>
                    <a:lstStyle/>
                    <a:p>
                      <a:endParaRPr lang="lv-LV"/>
                    </a:p>
                  </a:txBody>
                  <a:tcPr/>
                </a:tc>
                <a:extLst>
                  <a:ext uri="{0D108BD9-81ED-4DB2-BD59-A6C34878D82A}">
                    <a16:rowId xmlns="" xmlns:a16="http://schemas.microsoft.com/office/drawing/2014/main" val="2741943460"/>
                  </a:ext>
                </a:extLst>
              </a:tr>
              <a:tr h="312622">
                <a:tc>
                  <a:txBody>
                    <a:bodyPr/>
                    <a:lstStyle/>
                    <a:p>
                      <a:pPr algn="l" fontAlgn="b"/>
                      <a:r>
                        <a:rPr lang="lv-LV" sz="1400" b="0" i="0" u="none" strike="noStrike" dirty="0">
                          <a:solidFill>
                            <a:srgbClr val="000000"/>
                          </a:solidFill>
                          <a:effectLst/>
                          <a:latin typeface="Times New Roman" panose="02020603050405020304" pitchFamily="18" charset="0"/>
                        </a:rPr>
                        <a:t>Algoti pagaidu sabiedriskie darbi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1 726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5 221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1 507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1 310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1 173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10 937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11 757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013442"/>
                  </a:ext>
                </a:extLst>
              </a:tr>
              <a:tr h="312622">
                <a:tc>
                  <a:txBody>
                    <a:bodyPr/>
                    <a:lstStyle/>
                    <a:p>
                      <a:pPr algn="l" fontAlgn="b"/>
                      <a:r>
                        <a:rPr lang="lv-LV" sz="1400" b="0" i="0" u="none" strike="noStrike">
                          <a:solidFill>
                            <a:srgbClr val="000000"/>
                          </a:solidFill>
                          <a:effectLst/>
                          <a:latin typeface="Times New Roman" panose="02020603050405020304" pitchFamily="18" charset="0"/>
                        </a:rPr>
                        <a:t>Skolēnu vasaras nodarbinātība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1 635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4 239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5 000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4023783"/>
                  </a:ext>
                </a:extLst>
              </a:tr>
              <a:tr h="312622">
                <a:tc>
                  <a:txBody>
                    <a:bodyPr/>
                    <a:lstStyle/>
                    <a:p>
                      <a:pPr algn="l" fontAlgn="b"/>
                      <a:r>
                        <a:rPr lang="lv-LV" sz="1400" b="0" i="0" u="none" strike="noStrike">
                          <a:solidFill>
                            <a:srgbClr val="000000"/>
                          </a:solidFill>
                          <a:effectLst/>
                          <a:latin typeface="Times New Roman" panose="02020603050405020304" pitchFamily="18" charset="0"/>
                        </a:rPr>
                        <a:t>Komercdarbība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1352787"/>
                  </a:ext>
                </a:extLst>
              </a:tr>
              <a:tr h="312622">
                <a:tc>
                  <a:txBody>
                    <a:bodyPr/>
                    <a:lstStyle/>
                    <a:p>
                      <a:pPr algn="l" fontAlgn="b"/>
                      <a:r>
                        <a:rPr lang="lv-LV" sz="1400" b="0" i="0" u="none" strike="noStrike">
                          <a:solidFill>
                            <a:srgbClr val="000000"/>
                          </a:solidFill>
                          <a:effectLst/>
                          <a:latin typeface="Times New Roman" panose="02020603050405020304" pitchFamily="18" charset="0"/>
                        </a:rPr>
                        <a:t>Reģionālā mobilitāte nodarbinātajiem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2617649"/>
                  </a:ext>
                </a:extLst>
              </a:tr>
              <a:tr h="312622">
                <a:tc>
                  <a:txBody>
                    <a:bodyPr/>
                    <a:lstStyle/>
                    <a:p>
                      <a:pPr algn="l" fontAlgn="b"/>
                      <a:r>
                        <a:rPr lang="lv-LV" sz="1400" b="0" i="0" u="none" strike="noStrike" dirty="0">
                          <a:solidFill>
                            <a:srgbClr val="000000"/>
                          </a:solidFill>
                          <a:effectLst/>
                          <a:latin typeface="Times New Roman" panose="02020603050405020304" pitchFamily="18" charset="0"/>
                        </a:rPr>
                        <a:t>Pasākums noteiktām personu grupām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6749900"/>
                  </a:ext>
                </a:extLst>
              </a:tr>
              <a:tr h="312622">
                <a:tc>
                  <a:txBody>
                    <a:bodyPr/>
                    <a:lstStyle/>
                    <a:p>
                      <a:pPr algn="l" fontAlgn="b"/>
                      <a:r>
                        <a:rPr lang="lv-LV" sz="1400" b="0" i="0" u="none" strike="noStrike" dirty="0">
                          <a:solidFill>
                            <a:srgbClr val="000000"/>
                          </a:solidFill>
                          <a:effectLst/>
                          <a:latin typeface="Times New Roman" panose="02020603050405020304" pitchFamily="18" charset="0"/>
                        </a:rPr>
                        <a:t>Atbalsts reģionālai mobilitātei pasākumos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pēc pieprasījuma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27410826"/>
                  </a:ext>
                </a:extLst>
              </a:tr>
              <a:tr h="312622">
                <a:tc>
                  <a:txBody>
                    <a:bodyPr/>
                    <a:lstStyle/>
                    <a:p>
                      <a:pPr algn="l" fontAlgn="b"/>
                      <a:r>
                        <a:rPr lang="lv-LV" sz="1400" b="0" i="0" u="none" strike="noStrike" dirty="0">
                          <a:solidFill>
                            <a:srgbClr val="000000"/>
                          </a:solidFill>
                          <a:effectLst/>
                          <a:latin typeface="Times New Roman" panose="02020603050405020304" pitchFamily="18" charset="0"/>
                        </a:rPr>
                        <a:t>Karjeras konsultācijas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4808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9148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11113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5249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3931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34249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200" b="0" i="0" u="none" strike="noStrike">
                          <a:solidFill>
                            <a:srgbClr val="000000"/>
                          </a:solidFill>
                          <a:effectLst/>
                          <a:latin typeface="Times New Roman" panose="02020603050405020304" pitchFamily="18" charset="0"/>
                        </a:rPr>
                        <a:t>32 200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2564192"/>
                  </a:ext>
                </a:extLst>
              </a:tr>
              <a:tr h="312622">
                <a:tc>
                  <a:txBody>
                    <a:bodyPr/>
                    <a:lstStyle/>
                    <a:p>
                      <a:pPr algn="l" fontAlgn="b"/>
                      <a:r>
                        <a:rPr lang="lv-LV" sz="1200" b="1" i="0" u="none" strike="noStrike">
                          <a:solidFill>
                            <a:srgbClr val="000000"/>
                          </a:solidFill>
                          <a:effectLst/>
                          <a:latin typeface="Times New Roman" panose="02020603050405020304" pitchFamily="18" charset="0"/>
                        </a:rPr>
                        <a:t>Kopā</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a:solidFill>
                            <a:srgbClr val="000000"/>
                          </a:solidFill>
                          <a:effectLst/>
                          <a:latin typeface="Times New Roman" panose="02020603050405020304" pitchFamily="18" charset="0"/>
                        </a:rPr>
                        <a:t>7 330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a:solidFill>
                            <a:srgbClr val="000000"/>
                          </a:solidFill>
                          <a:effectLst/>
                          <a:latin typeface="Times New Roman" panose="02020603050405020304" pitchFamily="18" charset="0"/>
                        </a:rPr>
                        <a:t>15 242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a:solidFill>
                            <a:srgbClr val="000000"/>
                          </a:solidFill>
                          <a:effectLst/>
                          <a:latin typeface="Times New Roman" panose="02020603050405020304" pitchFamily="18" charset="0"/>
                        </a:rPr>
                        <a:t>14 357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a:solidFill>
                            <a:srgbClr val="000000"/>
                          </a:solidFill>
                          <a:effectLst/>
                          <a:latin typeface="Times New Roman" panose="02020603050405020304" pitchFamily="18" charset="0"/>
                        </a:rPr>
                        <a:t>7 120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dirty="0">
                          <a:solidFill>
                            <a:srgbClr val="000000"/>
                          </a:solidFill>
                          <a:effectLst/>
                          <a:latin typeface="Times New Roman" panose="02020603050405020304" pitchFamily="18" charset="0"/>
                        </a:rPr>
                        <a:t>5 770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a:solidFill>
                            <a:srgbClr val="000000"/>
                          </a:solidFill>
                          <a:effectLst/>
                          <a:latin typeface="Times New Roman" panose="02020603050405020304" pitchFamily="18" charset="0"/>
                        </a:rPr>
                        <a:t>49 819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lv-LV" sz="1200" b="1" i="0" u="none" strike="noStrike" dirty="0">
                          <a:solidFill>
                            <a:srgbClr val="000000"/>
                          </a:solidFill>
                          <a:effectLst/>
                          <a:latin typeface="Times New Roman" panose="02020603050405020304" pitchFamily="18" charset="0"/>
                        </a:rPr>
                        <a:t>49 357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 xmlns:a16="http://schemas.microsoft.com/office/drawing/2014/main" val="1450254630"/>
                  </a:ext>
                </a:extLst>
              </a:tr>
            </a:tbl>
          </a:graphicData>
        </a:graphic>
      </p:graphicFrame>
    </p:spTree>
    <p:extLst>
      <p:ext uri="{BB962C8B-B14F-4D97-AF65-F5344CB8AC3E}">
        <p14:creationId xmlns="" xmlns:p14="http://schemas.microsoft.com/office/powerpoint/2010/main" val="66429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67010"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425450" y="1645568"/>
            <a:ext cx="8496377" cy="4931502"/>
          </a:xfrm>
        </p:spPr>
        <p:txBody>
          <a:bodyPr rtlCol="0">
            <a:normAutofit fontScale="92500" lnSpcReduction="20000"/>
          </a:bodyPr>
          <a:lstStyle/>
          <a:p>
            <a:pPr marL="609600" indent="-609600" algn="l" defTabSz="939575" fontAlgn="auto">
              <a:lnSpc>
                <a:spcPct val="90000"/>
              </a:lnSpc>
              <a:spcBef>
                <a:spcPts val="600"/>
              </a:spcBef>
              <a:spcAft>
                <a:spcPts val="0"/>
              </a:spcAft>
              <a:defRPr/>
            </a:pPr>
            <a:r>
              <a:rPr lang="lv-LV" sz="1600" b="1" dirty="0">
                <a:solidFill>
                  <a:schemeClr val="accent3">
                    <a:lumMod val="50000"/>
                  </a:schemeClr>
                </a:solidFill>
                <a:latin typeface="Calibri" panose="020F0502020204030204" pitchFamily="34" charset="0"/>
                <a:cs typeface="Times New Roman" panose="02020603050405020304" pitchFamily="18" charset="0"/>
              </a:rPr>
              <a:t>Pasākuma mērķis </a:t>
            </a:r>
            <a:r>
              <a:rPr lang="lv-LV" sz="1600" dirty="0">
                <a:latin typeface="Calibri" panose="020F0502020204030204" pitchFamily="34" charset="0"/>
              </a:rPr>
              <a:t/>
            </a:r>
            <a:br>
              <a:rPr lang="lv-LV" sz="1600" dirty="0">
                <a:latin typeface="Calibri" panose="020F0502020204030204" pitchFamily="34" charset="0"/>
              </a:rPr>
            </a:br>
            <a:r>
              <a:rPr lang="lv-LV" sz="1600" dirty="0">
                <a:solidFill>
                  <a:schemeClr val="tx1"/>
                </a:solidFill>
                <a:latin typeface="Calibri" panose="020F0502020204030204" pitchFamily="34" charset="0"/>
                <a:cs typeface="Times New Roman" pitchFamily="18" charset="0"/>
              </a:rPr>
              <a:t>Veicināt skolēnu nodarbinātību vasaras brīvlaikā, nodrošinot skolēniem iespēju valsts līdzfinansētajās darba vietās iegūt darba prasmes, iemaņas un pieredzi</a:t>
            </a:r>
          </a:p>
          <a:p>
            <a:pPr marL="609600" indent="-609600" algn="l" defTabSz="939575" fontAlgn="auto">
              <a:lnSpc>
                <a:spcPct val="90000"/>
              </a:lnSpc>
              <a:spcBef>
                <a:spcPts val="600"/>
              </a:spcBef>
              <a:spcAft>
                <a:spcPts val="0"/>
              </a:spcAft>
              <a:defRPr/>
            </a:pPr>
            <a:endParaRPr lang="lv-LV" sz="1600" b="1" dirty="0">
              <a:solidFill>
                <a:schemeClr val="accent3">
                  <a:lumMod val="50000"/>
                </a:schemeClr>
              </a:solidFill>
              <a:latin typeface="Calibri" panose="020F0502020204030204" pitchFamily="34" charset="0"/>
              <a:cs typeface="Times New Roman" panose="02020603050405020304" pitchFamily="18" charset="0"/>
            </a:endParaRPr>
          </a:p>
          <a:p>
            <a:pPr marL="609600" indent="-609600" algn="l" defTabSz="939575" fontAlgn="auto">
              <a:lnSpc>
                <a:spcPct val="90000"/>
              </a:lnSpc>
              <a:spcBef>
                <a:spcPts val="600"/>
              </a:spcBef>
              <a:spcAft>
                <a:spcPts val="0"/>
              </a:spcAft>
              <a:defRPr/>
            </a:pPr>
            <a:r>
              <a:rPr lang="lv-LV" sz="1600" b="1" dirty="0">
                <a:solidFill>
                  <a:schemeClr val="accent3">
                    <a:lumMod val="50000"/>
                  </a:schemeClr>
                </a:solidFill>
                <a:latin typeface="Calibri" panose="020F0502020204030204" pitchFamily="34" charset="0"/>
                <a:cs typeface="Times New Roman" panose="02020603050405020304" pitchFamily="18" charset="0"/>
              </a:rPr>
              <a:t>Pasākuma mērķa grupa </a:t>
            </a:r>
          </a:p>
          <a:p>
            <a:pPr marL="609600" indent="-609600" algn="l" defTabSz="939575" fontAlgn="auto">
              <a:lnSpc>
                <a:spcPct val="90000"/>
              </a:lnSpc>
              <a:spcBef>
                <a:spcPts val="600"/>
              </a:spcBef>
              <a:spcAft>
                <a:spcPts val="0"/>
              </a:spcAft>
              <a:defRPr/>
            </a:pPr>
            <a:r>
              <a:rPr lang="lv-LV" sz="1600" dirty="0">
                <a:solidFill>
                  <a:schemeClr val="tx1"/>
                </a:solidFill>
                <a:latin typeface="Calibri" panose="020F0502020204030204" pitchFamily="34" charset="0"/>
                <a:cs typeface="Times New Roman" panose="02020603050405020304" pitchFamily="18" charset="0"/>
              </a:rPr>
              <a:t>Skolēni vecumā no 15 līdz 20 gadiem (ieskaitot)</a:t>
            </a:r>
            <a:endParaRPr lang="lv-LV" sz="1600" b="1" dirty="0">
              <a:solidFill>
                <a:schemeClr val="accent3">
                  <a:lumMod val="50000"/>
                </a:schemeClr>
              </a:solidFill>
              <a:latin typeface="Calibri" panose="020F0502020204030204" pitchFamily="34" charset="0"/>
              <a:cs typeface="Times New Roman" panose="02020603050405020304" pitchFamily="18" charset="0"/>
            </a:endParaRPr>
          </a:p>
          <a:p>
            <a:pPr marL="609600" indent="-609600" algn="l" defTabSz="939575" fontAlgn="auto">
              <a:lnSpc>
                <a:spcPct val="90000"/>
              </a:lnSpc>
              <a:spcBef>
                <a:spcPts val="600"/>
              </a:spcBef>
              <a:spcAft>
                <a:spcPts val="0"/>
              </a:spcAft>
              <a:defRPr/>
            </a:pPr>
            <a:endParaRPr lang="lv-LV" sz="1600" b="1" dirty="0">
              <a:solidFill>
                <a:schemeClr val="accent3">
                  <a:lumMod val="50000"/>
                </a:schemeClr>
              </a:solidFill>
              <a:latin typeface="Calibri" panose="020F0502020204030204" pitchFamily="34" charset="0"/>
              <a:cs typeface="Times New Roman" panose="02020603050405020304" pitchFamily="18" charset="0"/>
            </a:endParaRPr>
          </a:p>
          <a:p>
            <a:pPr marL="609600" indent="-609600" algn="l" defTabSz="939575" fontAlgn="auto">
              <a:lnSpc>
                <a:spcPct val="90000"/>
              </a:lnSpc>
              <a:spcBef>
                <a:spcPts val="600"/>
              </a:spcBef>
              <a:spcAft>
                <a:spcPts val="0"/>
              </a:spcAft>
              <a:defRPr/>
            </a:pPr>
            <a:r>
              <a:rPr lang="lv-LV" sz="1600" b="1" dirty="0">
                <a:solidFill>
                  <a:schemeClr val="accent3">
                    <a:lumMod val="50000"/>
                  </a:schemeClr>
                </a:solidFill>
                <a:latin typeface="Calibri" panose="020F0502020204030204" pitchFamily="34" charset="0"/>
                <a:cs typeface="Times New Roman" panose="02020603050405020304" pitchFamily="18" charset="0"/>
              </a:rPr>
              <a:t>NVA finanšu atbalsts</a:t>
            </a:r>
          </a:p>
          <a:p>
            <a:pPr marL="285750" indent="-285750" algn="l" defTabSz="939575" fontAlgn="auto">
              <a:lnSpc>
                <a:spcPct val="120000"/>
              </a:lnSpc>
              <a:spcBef>
                <a:spcPts val="0"/>
              </a:spcBef>
              <a:spcAft>
                <a:spcPts val="0"/>
              </a:spcAft>
              <a:buFont typeface="Wingdings" panose="05000000000000000000" pitchFamily="2" charset="2"/>
              <a:buChar char="Ø"/>
              <a:defRPr/>
            </a:pPr>
            <a:r>
              <a:rPr lang="lv-LV" sz="1600" dirty="0">
                <a:solidFill>
                  <a:schemeClr val="tx1"/>
                </a:solidFill>
                <a:latin typeface="Calibri" panose="020F0502020204030204" pitchFamily="34" charset="0"/>
                <a:cs typeface="Times New Roman" pitchFamily="18" charset="0"/>
              </a:rPr>
              <a:t>dotāciju skolēna mēneša darba algai 50% apmērā no valstī noteiktās minimālās mēneša darba algas; </a:t>
            </a:r>
          </a:p>
          <a:p>
            <a:pPr marL="285750" indent="-285750" algn="l" defTabSz="939575" fontAlgn="auto">
              <a:lnSpc>
                <a:spcPct val="120000"/>
              </a:lnSpc>
              <a:spcBef>
                <a:spcPts val="0"/>
              </a:spcBef>
              <a:spcAft>
                <a:spcPts val="0"/>
              </a:spcAft>
              <a:buFont typeface="Wingdings" panose="05000000000000000000" pitchFamily="2" charset="2"/>
              <a:buChar char="Ø"/>
              <a:defRPr/>
            </a:pPr>
            <a:r>
              <a:rPr lang="lv-LV" sz="1600" dirty="0">
                <a:solidFill>
                  <a:schemeClr val="tx1"/>
                </a:solidFill>
                <a:latin typeface="Calibri" panose="020F0502020204030204" pitchFamily="34" charset="0"/>
                <a:cs typeface="Times New Roman" pitchFamily="18" charset="0"/>
              </a:rPr>
              <a:t>dotāciju darba vadītāja darba algai. Par viena skolēna darba vadīšanu dotācijas apmērs ir viena desmitā daļa no valstī noteiktās minimālās mēneša darba algas. Viens darba vadītājs darbu vada vienlaicīgi ne vairāk kā 10 skolēniem.;</a:t>
            </a:r>
          </a:p>
          <a:p>
            <a:pPr marL="285750" indent="-285750" algn="l" defTabSz="939575" fontAlgn="auto">
              <a:lnSpc>
                <a:spcPct val="120000"/>
              </a:lnSpc>
              <a:spcBef>
                <a:spcPts val="0"/>
              </a:spcBef>
              <a:spcAft>
                <a:spcPts val="0"/>
              </a:spcAft>
              <a:buFont typeface="Wingdings" panose="05000000000000000000" pitchFamily="2" charset="2"/>
              <a:buChar char="Ø"/>
              <a:defRPr/>
            </a:pPr>
            <a:r>
              <a:rPr lang="lv-LV" sz="1600" dirty="0">
                <a:solidFill>
                  <a:schemeClr val="tx1"/>
                </a:solidFill>
                <a:latin typeface="Calibri" panose="020F0502020204030204" pitchFamily="34" charset="0"/>
                <a:cs typeface="Times New Roman" pitchFamily="18" charset="0"/>
              </a:rPr>
              <a:t>izdevumu segšanai veselības pārbaužu veikšanai pasākumā iesaistītajam skolēnam, ja to paredz normatīvie akti par obligātajām veselības pārbaudēm;</a:t>
            </a:r>
          </a:p>
          <a:p>
            <a:pPr marL="285750" indent="-285750" algn="l" defTabSz="939575" fontAlgn="auto">
              <a:lnSpc>
                <a:spcPct val="120000"/>
              </a:lnSpc>
              <a:spcBef>
                <a:spcPts val="0"/>
              </a:spcBef>
              <a:spcAft>
                <a:spcPts val="0"/>
              </a:spcAft>
              <a:buFont typeface="Wingdings" panose="05000000000000000000" pitchFamily="2" charset="2"/>
              <a:buChar char="Ø"/>
              <a:defRPr/>
            </a:pPr>
            <a:r>
              <a:rPr lang="lv-LV" sz="1600" dirty="0">
                <a:solidFill>
                  <a:schemeClr val="tx1"/>
                </a:solidFill>
                <a:latin typeface="Calibri" panose="020F0502020204030204" pitchFamily="34" charset="0"/>
                <a:cs typeface="Times New Roman" pitchFamily="18" charset="0"/>
              </a:rPr>
              <a:t>NVA apdrošina skolēnus pret nelaimes gadījumiem darba vietā. </a:t>
            </a:r>
          </a:p>
          <a:p>
            <a:pPr marL="609600" indent="-609600" algn="l" defTabSz="939575" fontAlgn="auto">
              <a:lnSpc>
                <a:spcPct val="90000"/>
              </a:lnSpc>
              <a:spcBef>
                <a:spcPts val="600"/>
              </a:spcBef>
              <a:spcAft>
                <a:spcPts val="0"/>
              </a:spcAft>
              <a:defRPr/>
            </a:pPr>
            <a:endParaRPr lang="lv-LV" sz="1600" b="1" dirty="0">
              <a:solidFill>
                <a:srgbClr val="008000"/>
              </a:solidFill>
              <a:latin typeface="Calibri" panose="020F0502020204030204" pitchFamily="34" charset="0"/>
              <a:cs typeface="Times New Roman" pitchFamily="18" charset="0"/>
            </a:endParaRPr>
          </a:p>
          <a:p>
            <a:pPr marL="609600" indent="-609600" algn="l" defTabSz="939575" fontAlgn="auto">
              <a:lnSpc>
                <a:spcPct val="90000"/>
              </a:lnSpc>
              <a:spcBef>
                <a:spcPts val="600"/>
              </a:spcBef>
              <a:spcAft>
                <a:spcPts val="0"/>
              </a:spcAft>
              <a:defRPr/>
            </a:pPr>
            <a:r>
              <a:rPr lang="lv-LV" sz="1600" b="1" dirty="0">
                <a:solidFill>
                  <a:schemeClr val="accent3">
                    <a:lumMod val="50000"/>
                  </a:schemeClr>
                </a:solidFill>
                <a:latin typeface="Calibri" panose="020F0502020204030204" pitchFamily="34" charset="0"/>
                <a:cs typeface="Times New Roman" panose="02020603050405020304" pitchFamily="18" charset="0"/>
              </a:rPr>
              <a:t>Darba devēju līdzfinansējums</a:t>
            </a:r>
          </a:p>
          <a:p>
            <a:pPr marL="609600" indent="-609600" algn="l" defTabSz="939575" fontAlgn="auto">
              <a:lnSpc>
                <a:spcPct val="90000"/>
              </a:lnSpc>
              <a:spcBef>
                <a:spcPts val="600"/>
              </a:spcBef>
              <a:spcAft>
                <a:spcPts val="0"/>
              </a:spcAft>
              <a:buFont typeface="Wingdings" panose="05000000000000000000" pitchFamily="2" charset="2"/>
              <a:buChar char="Ø"/>
              <a:defRPr/>
            </a:pPr>
            <a:r>
              <a:rPr lang="lv-LV" sz="1600" dirty="0">
                <a:solidFill>
                  <a:schemeClr val="tx1"/>
                </a:solidFill>
                <a:latin typeface="Calibri" panose="020F0502020204030204" pitchFamily="34" charset="0"/>
                <a:cs typeface="Times New Roman" panose="02020603050405020304" pitchFamily="18" charset="0"/>
              </a:rPr>
              <a:t>līdzfinansējums skolēna ikmēneša darba algai ir ne mazāk kā 50% apmērā no valstī noteiktās minimālās mēneša darba algas apmēra par pilnu darba laiku;</a:t>
            </a:r>
          </a:p>
          <a:p>
            <a:pPr marL="609600" indent="-609600" algn="l" defTabSz="939575" fontAlgn="auto">
              <a:lnSpc>
                <a:spcPct val="90000"/>
              </a:lnSpc>
              <a:spcBef>
                <a:spcPts val="600"/>
              </a:spcBef>
              <a:spcAft>
                <a:spcPts val="0"/>
              </a:spcAft>
              <a:buFont typeface="Wingdings" panose="05000000000000000000" pitchFamily="2" charset="2"/>
              <a:buChar char="Ø"/>
              <a:defRPr/>
            </a:pPr>
            <a:r>
              <a:rPr lang="lv-LV" sz="1600" dirty="0">
                <a:solidFill>
                  <a:schemeClr val="tx1"/>
                </a:solidFill>
                <a:latin typeface="Calibri" panose="020F0502020204030204" pitchFamily="34" charset="0"/>
                <a:cs typeface="Times New Roman" panose="02020603050405020304" pitchFamily="18" charset="0"/>
              </a:rPr>
              <a:t>ikmēneša izmaksas valsts sociālās apdrošināšanas obligātajām iemaksām par skolēna un skolēna darba vadītāja darba algu. </a:t>
            </a:r>
          </a:p>
          <a:p>
            <a:pPr algn="l" defTabSz="939575" fontAlgn="auto">
              <a:lnSpc>
                <a:spcPct val="90000"/>
              </a:lnSpc>
              <a:spcBef>
                <a:spcPts val="600"/>
              </a:spcBef>
              <a:spcAft>
                <a:spcPts val="0"/>
              </a:spcAft>
              <a:defRPr/>
            </a:pPr>
            <a:endParaRPr lang="lv-LV" sz="1800" dirty="0">
              <a:solidFill>
                <a:schemeClr val="tx1"/>
              </a:solidFill>
              <a:latin typeface="Times New Roman" panose="02020603050405020304" pitchFamily="18" charset="0"/>
              <a:cs typeface="Times New Roman" panose="02020603050405020304" pitchFamily="18" charset="0"/>
            </a:endParaRPr>
          </a:p>
          <a:p>
            <a:pPr marL="609600" indent="-609600" algn="l" defTabSz="939575" fontAlgn="auto">
              <a:lnSpc>
                <a:spcPct val="90000"/>
              </a:lnSpc>
              <a:spcBef>
                <a:spcPts val="600"/>
              </a:spcBef>
              <a:spcAft>
                <a:spcPts val="0"/>
              </a:spcAft>
              <a:defRPr/>
            </a:pPr>
            <a:endParaRPr lang="lv-LV" sz="2000" dirty="0">
              <a:solidFill>
                <a:schemeClr val="tx1"/>
              </a:solidFill>
              <a:latin typeface="Times New Roman" panose="02020603050405020304" pitchFamily="18" charset="0"/>
              <a:cs typeface="Times New Roman" panose="02020603050405020304" pitchFamily="18" charset="0"/>
            </a:endParaRPr>
          </a:p>
        </p:txBody>
      </p:sp>
      <p:sp>
        <p:nvSpPr>
          <p:cNvPr id="7173" name="AutoShape 2" descr="Attēlu rezultāti vaicājumam “jauniešu garantija”"/>
          <p:cNvSpPr>
            <a:spLocks noChangeAspect="1" noChangeArrowheads="1"/>
          </p:cNvSpPr>
          <p:nvPr/>
        </p:nvSpPr>
        <p:spPr bwMode="auto">
          <a:xfrm>
            <a:off x="-31750" y="-1365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Calibri" panose="020F0502020204030204" pitchFamily="34" charset="0"/>
              </a:defRPr>
            </a:lvl1pPr>
            <a:lvl2pPr marL="742950" indent="-285750">
              <a:defRPr sz="1700">
                <a:solidFill>
                  <a:schemeClr val="tx1"/>
                </a:solidFill>
                <a:latin typeface="Calibri" panose="020F0502020204030204" pitchFamily="34" charset="0"/>
              </a:defRPr>
            </a:lvl2pPr>
            <a:lvl3pPr marL="1143000" indent="-228600">
              <a:defRPr sz="1700">
                <a:solidFill>
                  <a:schemeClr val="tx1"/>
                </a:solidFill>
                <a:latin typeface="Calibri" panose="020F0502020204030204" pitchFamily="34" charset="0"/>
              </a:defRPr>
            </a:lvl3pPr>
            <a:lvl4pPr marL="1600200" indent="-228600">
              <a:defRPr sz="1700">
                <a:solidFill>
                  <a:schemeClr val="tx1"/>
                </a:solidFill>
                <a:latin typeface="Calibri" panose="020F0502020204030204" pitchFamily="34" charset="0"/>
              </a:defRPr>
            </a:lvl4pPr>
            <a:lvl5pPr marL="2057400" indent="-228600">
              <a:defRPr sz="1700">
                <a:solidFill>
                  <a:schemeClr val="tx1"/>
                </a:solidFill>
                <a:latin typeface="Calibri" panose="020F0502020204030204" pitchFamily="34" charset="0"/>
              </a:defRPr>
            </a:lvl5pPr>
            <a:lvl6pPr marL="2514600" indent="-228600" defTabSz="938213" fontAlgn="base">
              <a:spcBef>
                <a:spcPct val="0"/>
              </a:spcBef>
              <a:spcAft>
                <a:spcPct val="0"/>
              </a:spcAft>
              <a:defRPr sz="1700">
                <a:solidFill>
                  <a:schemeClr val="tx1"/>
                </a:solidFill>
                <a:latin typeface="Calibri" panose="020F0502020204030204" pitchFamily="34" charset="0"/>
              </a:defRPr>
            </a:lvl6pPr>
            <a:lvl7pPr marL="2971800" indent="-228600" defTabSz="938213" fontAlgn="base">
              <a:spcBef>
                <a:spcPct val="0"/>
              </a:spcBef>
              <a:spcAft>
                <a:spcPct val="0"/>
              </a:spcAft>
              <a:defRPr sz="1700">
                <a:solidFill>
                  <a:schemeClr val="tx1"/>
                </a:solidFill>
                <a:latin typeface="Calibri" panose="020F0502020204030204" pitchFamily="34" charset="0"/>
              </a:defRPr>
            </a:lvl7pPr>
            <a:lvl8pPr marL="3429000" indent="-228600" defTabSz="938213" fontAlgn="base">
              <a:spcBef>
                <a:spcPct val="0"/>
              </a:spcBef>
              <a:spcAft>
                <a:spcPct val="0"/>
              </a:spcAft>
              <a:defRPr sz="1700">
                <a:solidFill>
                  <a:schemeClr val="tx1"/>
                </a:solidFill>
                <a:latin typeface="Calibri" panose="020F0502020204030204" pitchFamily="34" charset="0"/>
              </a:defRPr>
            </a:lvl8pPr>
            <a:lvl9pPr marL="3886200" indent="-228600" defTabSz="938213" fontAlgn="base">
              <a:spcBef>
                <a:spcPct val="0"/>
              </a:spcBef>
              <a:spcAft>
                <a:spcPct val="0"/>
              </a:spcAft>
              <a:defRPr sz="1700">
                <a:solidFill>
                  <a:schemeClr val="tx1"/>
                </a:solidFill>
                <a:latin typeface="Calibri" panose="020F0502020204030204" pitchFamily="34" charset="0"/>
              </a:defRPr>
            </a:lvl9pPr>
          </a:lstStyle>
          <a:p>
            <a:pPr eaLnBrk="1" hangingPunct="1"/>
            <a:endParaRPr lang="lv-LV" altLang="en-US"/>
          </a:p>
        </p:txBody>
      </p:sp>
      <p:sp>
        <p:nvSpPr>
          <p:cNvPr id="7174" name="AutoShape 4" descr="Attēlu rezultāti vaicājumam “jauniešu garantija”"/>
          <p:cNvSpPr>
            <a:spLocks noChangeAspect="1" noChangeArrowheads="1"/>
          </p:cNvSpPr>
          <p:nvPr/>
        </p:nvSpPr>
        <p:spPr bwMode="auto">
          <a:xfrm>
            <a:off x="120650" y="1587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Calibri" panose="020F0502020204030204" pitchFamily="34" charset="0"/>
              </a:defRPr>
            </a:lvl1pPr>
            <a:lvl2pPr marL="742950" indent="-285750">
              <a:defRPr sz="1700">
                <a:solidFill>
                  <a:schemeClr val="tx1"/>
                </a:solidFill>
                <a:latin typeface="Calibri" panose="020F0502020204030204" pitchFamily="34" charset="0"/>
              </a:defRPr>
            </a:lvl2pPr>
            <a:lvl3pPr marL="1143000" indent="-228600">
              <a:defRPr sz="1700">
                <a:solidFill>
                  <a:schemeClr val="tx1"/>
                </a:solidFill>
                <a:latin typeface="Calibri" panose="020F0502020204030204" pitchFamily="34" charset="0"/>
              </a:defRPr>
            </a:lvl3pPr>
            <a:lvl4pPr marL="1600200" indent="-228600">
              <a:defRPr sz="1700">
                <a:solidFill>
                  <a:schemeClr val="tx1"/>
                </a:solidFill>
                <a:latin typeface="Calibri" panose="020F0502020204030204" pitchFamily="34" charset="0"/>
              </a:defRPr>
            </a:lvl4pPr>
            <a:lvl5pPr marL="2057400" indent="-228600">
              <a:defRPr sz="1700">
                <a:solidFill>
                  <a:schemeClr val="tx1"/>
                </a:solidFill>
                <a:latin typeface="Calibri" panose="020F0502020204030204" pitchFamily="34" charset="0"/>
              </a:defRPr>
            </a:lvl5pPr>
            <a:lvl6pPr marL="2514600" indent="-228600" defTabSz="938213" fontAlgn="base">
              <a:spcBef>
                <a:spcPct val="0"/>
              </a:spcBef>
              <a:spcAft>
                <a:spcPct val="0"/>
              </a:spcAft>
              <a:defRPr sz="1700">
                <a:solidFill>
                  <a:schemeClr val="tx1"/>
                </a:solidFill>
                <a:latin typeface="Calibri" panose="020F0502020204030204" pitchFamily="34" charset="0"/>
              </a:defRPr>
            </a:lvl6pPr>
            <a:lvl7pPr marL="2971800" indent="-228600" defTabSz="938213" fontAlgn="base">
              <a:spcBef>
                <a:spcPct val="0"/>
              </a:spcBef>
              <a:spcAft>
                <a:spcPct val="0"/>
              </a:spcAft>
              <a:defRPr sz="1700">
                <a:solidFill>
                  <a:schemeClr val="tx1"/>
                </a:solidFill>
                <a:latin typeface="Calibri" panose="020F0502020204030204" pitchFamily="34" charset="0"/>
              </a:defRPr>
            </a:lvl7pPr>
            <a:lvl8pPr marL="3429000" indent="-228600" defTabSz="938213" fontAlgn="base">
              <a:spcBef>
                <a:spcPct val="0"/>
              </a:spcBef>
              <a:spcAft>
                <a:spcPct val="0"/>
              </a:spcAft>
              <a:defRPr sz="1700">
                <a:solidFill>
                  <a:schemeClr val="tx1"/>
                </a:solidFill>
                <a:latin typeface="Calibri" panose="020F0502020204030204" pitchFamily="34" charset="0"/>
              </a:defRPr>
            </a:lvl8pPr>
            <a:lvl9pPr marL="3886200" indent="-228600" defTabSz="938213" fontAlgn="base">
              <a:spcBef>
                <a:spcPct val="0"/>
              </a:spcBef>
              <a:spcAft>
                <a:spcPct val="0"/>
              </a:spcAft>
              <a:defRPr sz="1700">
                <a:solidFill>
                  <a:schemeClr val="tx1"/>
                </a:solidFill>
                <a:latin typeface="Calibri" panose="020F0502020204030204" pitchFamily="34" charset="0"/>
              </a:defRPr>
            </a:lvl9pPr>
          </a:lstStyle>
          <a:p>
            <a:pPr eaLnBrk="1" hangingPunct="1"/>
            <a:endParaRPr lang="lv-LV" altLang="en-US"/>
          </a:p>
        </p:txBody>
      </p:sp>
      <p:sp>
        <p:nvSpPr>
          <p:cNvPr id="7175" name="Rectangle 2"/>
          <p:cNvSpPr txBox="1">
            <a:spLocks/>
          </p:cNvSpPr>
          <p:nvPr/>
        </p:nvSpPr>
        <p:spPr bwMode="auto">
          <a:xfrm>
            <a:off x="1736056" y="550069"/>
            <a:ext cx="6605337"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nchor="ctr"/>
          <a:lstStyle>
            <a:lvl1pPr>
              <a:defRPr sz="1700">
                <a:solidFill>
                  <a:schemeClr val="tx1"/>
                </a:solidFill>
                <a:latin typeface="Calibri" panose="020F0502020204030204" pitchFamily="34" charset="0"/>
              </a:defRPr>
            </a:lvl1pPr>
            <a:lvl2pPr marL="742950" indent="-285750">
              <a:defRPr sz="1700">
                <a:solidFill>
                  <a:schemeClr val="tx1"/>
                </a:solidFill>
                <a:latin typeface="Calibri" panose="020F0502020204030204" pitchFamily="34" charset="0"/>
              </a:defRPr>
            </a:lvl2pPr>
            <a:lvl3pPr marL="1143000" indent="-228600">
              <a:defRPr sz="1700">
                <a:solidFill>
                  <a:schemeClr val="tx1"/>
                </a:solidFill>
                <a:latin typeface="Calibri" panose="020F0502020204030204" pitchFamily="34" charset="0"/>
              </a:defRPr>
            </a:lvl3pPr>
            <a:lvl4pPr marL="1600200" indent="-228600">
              <a:defRPr sz="1700">
                <a:solidFill>
                  <a:schemeClr val="tx1"/>
                </a:solidFill>
                <a:latin typeface="Calibri" panose="020F0502020204030204" pitchFamily="34" charset="0"/>
              </a:defRPr>
            </a:lvl4pPr>
            <a:lvl5pPr marL="2057400" indent="-228600">
              <a:defRPr sz="1700">
                <a:solidFill>
                  <a:schemeClr val="tx1"/>
                </a:solidFill>
                <a:latin typeface="Calibri" panose="020F0502020204030204" pitchFamily="34" charset="0"/>
              </a:defRPr>
            </a:lvl5pPr>
            <a:lvl6pPr marL="2514600" indent="-228600" fontAlgn="base">
              <a:spcBef>
                <a:spcPct val="0"/>
              </a:spcBef>
              <a:spcAft>
                <a:spcPct val="0"/>
              </a:spcAft>
              <a:defRPr sz="1700">
                <a:solidFill>
                  <a:schemeClr val="tx1"/>
                </a:solidFill>
                <a:latin typeface="Calibri" panose="020F0502020204030204" pitchFamily="34" charset="0"/>
              </a:defRPr>
            </a:lvl6pPr>
            <a:lvl7pPr marL="2971800" indent="-228600" fontAlgn="base">
              <a:spcBef>
                <a:spcPct val="0"/>
              </a:spcBef>
              <a:spcAft>
                <a:spcPct val="0"/>
              </a:spcAft>
              <a:defRPr sz="1700">
                <a:solidFill>
                  <a:schemeClr val="tx1"/>
                </a:solidFill>
                <a:latin typeface="Calibri" panose="020F0502020204030204" pitchFamily="34" charset="0"/>
              </a:defRPr>
            </a:lvl7pPr>
            <a:lvl8pPr marL="3429000" indent="-228600" fontAlgn="base">
              <a:spcBef>
                <a:spcPct val="0"/>
              </a:spcBef>
              <a:spcAft>
                <a:spcPct val="0"/>
              </a:spcAft>
              <a:defRPr sz="1700">
                <a:solidFill>
                  <a:schemeClr val="tx1"/>
                </a:solidFill>
                <a:latin typeface="Calibri" panose="020F0502020204030204" pitchFamily="34" charset="0"/>
              </a:defRPr>
            </a:lvl8pPr>
            <a:lvl9pPr marL="3886200" indent="-228600" fontAlgn="base">
              <a:spcBef>
                <a:spcPct val="0"/>
              </a:spcBef>
              <a:spcAft>
                <a:spcPct val="0"/>
              </a:spcAft>
              <a:defRPr sz="1700">
                <a:solidFill>
                  <a:schemeClr val="tx1"/>
                </a:solidFill>
                <a:latin typeface="Calibri" panose="020F0502020204030204" pitchFamily="34" charset="0"/>
              </a:defRPr>
            </a:lvl9pPr>
          </a:lstStyle>
          <a:p>
            <a:pPr algn="ctr" defTabSz="914400">
              <a:lnSpc>
                <a:spcPct val="90000"/>
              </a:lnSpc>
            </a:pPr>
            <a:r>
              <a:rPr lang="lv-LV" altLang="lv-LV" sz="2400" b="1" dirty="0">
                <a:solidFill>
                  <a:schemeClr val="accent3">
                    <a:lumMod val="75000"/>
                  </a:schemeClr>
                </a:solidFill>
                <a:latin typeface="+mj-lt"/>
                <a:cs typeface="Arial" panose="020B0604020202020204" pitchFamily="34" charset="0"/>
              </a:rPr>
              <a:t>Skolēnu vasaras nodarbinātības pasākums </a:t>
            </a:r>
          </a:p>
        </p:txBody>
      </p:sp>
    </p:spTree>
    <p:extLst>
      <p:ext uri="{BB962C8B-B14F-4D97-AF65-F5344CB8AC3E}">
        <p14:creationId xmlns="" xmlns:p14="http://schemas.microsoft.com/office/powerpoint/2010/main" val="159714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8350786" y="6324600"/>
            <a:ext cx="488414" cy="304800"/>
          </a:xfrm>
        </p:spPr>
        <p:txBody>
          <a:bodyPr/>
          <a:lstStyle/>
          <a:p>
            <a:pPr>
              <a:defRPr/>
            </a:pPr>
            <a:fld id="{CF0BA5B5-4759-41CC-B1A9-B2FFD5AB71DD}" type="slidenum">
              <a:rPr lang="en-US" altLang="lv-LV" smtClean="0"/>
              <a:pPr>
                <a:defRPr/>
              </a:pPr>
              <a:t>12</a:t>
            </a:fld>
            <a:endParaRPr lang="en-US" altLang="lv-LV" dirty="0"/>
          </a:p>
        </p:txBody>
      </p:sp>
      <p:sp>
        <p:nvSpPr>
          <p:cNvPr id="13" name="TextBox 12"/>
          <p:cNvSpPr txBox="1"/>
          <p:nvPr/>
        </p:nvSpPr>
        <p:spPr>
          <a:xfrm>
            <a:off x="1641110" y="1297321"/>
            <a:ext cx="4446870"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lv-LV" sz="1400" b="1" dirty="0"/>
              <a:t>MĒRĶIS</a:t>
            </a:r>
          </a:p>
          <a:p>
            <a:pPr lvl="0" algn="just"/>
            <a:r>
              <a:rPr lang="lv-LV" sz="1400" dirty="0"/>
              <a:t>Palīdzēt iesaistīt darba tirgū tos bezdarbniekus, kuri ilgāk nekā 2 mēnešus nav varējuši iekārtoties darbā tuvu dzīves vietai un darba attiecību uzsākšanai nepieciešams finansiāls atbalsts.</a:t>
            </a:r>
          </a:p>
        </p:txBody>
      </p:sp>
      <p:sp>
        <p:nvSpPr>
          <p:cNvPr id="14" name="TextBox 13"/>
          <p:cNvSpPr txBox="1"/>
          <p:nvPr/>
        </p:nvSpPr>
        <p:spPr>
          <a:xfrm>
            <a:off x="283945" y="2466872"/>
            <a:ext cx="559709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just"/>
            <a:r>
              <a:rPr lang="lv-LV" sz="1400" b="1" dirty="0">
                <a:solidFill>
                  <a:schemeClr val="tx1"/>
                </a:solidFill>
              </a:rPr>
              <a:t>SNIEDZAMAIS ATBALSTS</a:t>
            </a:r>
          </a:p>
          <a:p>
            <a:pPr lvl="0" algn="just"/>
            <a:r>
              <a:rPr lang="lv-LV" sz="1400" dirty="0">
                <a:solidFill>
                  <a:schemeClr val="tx1"/>
                </a:solidFill>
              </a:rPr>
              <a:t>Kompensēti transporta izdevumi braucieniem no deklarētās dzīvesvietas uz darbavietu un atpakaļ vai dzīvokļa īres izdevumi. Pirmajos četros darba mēnešos līdz 400.00 EUR.</a:t>
            </a:r>
          </a:p>
        </p:txBody>
      </p:sp>
      <p:sp>
        <p:nvSpPr>
          <p:cNvPr id="15" name="TextBox 14"/>
          <p:cNvSpPr txBox="1"/>
          <p:nvPr/>
        </p:nvSpPr>
        <p:spPr>
          <a:xfrm>
            <a:off x="123924" y="3438551"/>
            <a:ext cx="5536931"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lv-LV" sz="1400" b="1" dirty="0"/>
              <a:t>NORISES VIETA</a:t>
            </a:r>
          </a:p>
          <a:p>
            <a:pPr lvl="0"/>
            <a:r>
              <a:rPr lang="lv-LV" sz="1400" dirty="0"/>
              <a:t>Darba vietās Latvijas teritorijā, lai </a:t>
            </a:r>
            <a:r>
              <a:rPr lang="lv-LV" sz="1400" b="1" dirty="0">
                <a:solidFill>
                  <a:schemeClr val="tx1"/>
                </a:solidFill>
              </a:rPr>
              <a:t>galvenokārt veicinātu darba spēka mobilitāti reģionos, ārpus Rīgas. </a:t>
            </a:r>
            <a:r>
              <a:rPr lang="lv-LV" sz="1400" dirty="0"/>
              <a:t>Izņēmums – ja galvaspilsētā darba devējs piedāvā vienlaikus uzsākt darba tiesiskās attiecības ar vismaz 10 NVA reģistrētajiem bezdarbniekiem </a:t>
            </a:r>
          </a:p>
        </p:txBody>
      </p:sp>
      <p:sp>
        <p:nvSpPr>
          <p:cNvPr id="16" name="TextBox 15"/>
          <p:cNvSpPr txBox="1"/>
          <p:nvPr/>
        </p:nvSpPr>
        <p:spPr>
          <a:xfrm>
            <a:off x="-3" y="4747038"/>
            <a:ext cx="5784783"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lv-LV" sz="1400" b="1" dirty="0">
                <a:solidFill>
                  <a:schemeClr val="tx1"/>
                </a:solidFill>
              </a:rPr>
              <a:t>KRITĒRIJI: </a:t>
            </a:r>
          </a:p>
          <a:p>
            <a:pPr marL="285750" lvl="0" indent="-285750">
              <a:buFont typeface="Arial" pitchFamily="34" charset="0"/>
              <a:buChar char="•"/>
            </a:pPr>
            <a:r>
              <a:rPr lang="lv-LV" sz="1400" dirty="0">
                <a:solidFill>
                  <a:schemeClr val="tx1"/>
                </a:solidFill>
              </a:rPr>
              <a:t>bezdarbnieka statuss vismaz 2 mēnešus</a:t>
            </a:r>
          </a:p>
          <a:p>
            <a:pPr marL="285750" lvl="0" indent="-285750">
              <a:buFont typeface="Arial" pitchFamily="34" charset="0"/>
              <a:buChar char="•"/>
            </a:pPr>
            <a:r>
              <a:rPr lang="lv-LV" sz="1400" dirty="0">
                <a:solidFill>
                  <a:schemeClr val="tx1"/>
                </a:solidFill>
              </a:rPr>
              <a:t>norādītajā dzīvesvietā ir deklarēts vismaz sešus mēnešus</a:t>
            </a:r>
          </a:p>
          <a:p>
            <a:pPr marL="285750" lvl="0" indent="-285750">
              <a:buFont typeface="Arial" pitchFamily="34" charset="0"/>
              <a:buChar char="•"/>
            </a:pPr>
            <a:r>
              <a:rPr lang="lv-LV" sz="1400" dirty="0">
                <a:solidFill>
                  <a:schemeClr val="tx1"/>
                </a:solidFill>
              </a:rPr>
              <a:t>darbavieta atrodas vismaz 20 km attālumā no deklarētās dzīves vietas</a:t>
            </a:r>
          </a:p>
          <a:p>
            <a:pPr marL="285750" lvl="0" indent="-285750">
              <a:buFont typeface="Arial" pitchFamily="34" charset="0"/>
              <a:buChar char="•"/>
            </a:pPr>
            <a:r>
              <a:rPr lang="lv-LV" sz="1400" dirty="0">
                <a:solidFill>
                  <a:schemeClr val="tx1"/>
                </a:solidFill>
              </a:rPr>
              <a:t>darba tiesiskās attiecības ir nodibinātas uz nenoteiktu laiku un ir noteikts normāls darba laiks</a:t>
            </a:r>
          </a:p>
          <a:p>
            <a:pPr marL="285750" lvl="0" indent="-285750">
              <a:buFont typeface="Arial" pitchFamily="34" charset="0"/>
              <a:buChar char="•"/>
            </a:pPr>
            <a:r>
              <a:rPr lang="lv-LV" sz="1400" dirty="0">
                <a:solidFill>
                  <a:schemeClr val="tx1"/>
                </a:solidFill>
              </a:rPr>
              <a:t>darba alga ir vismaz minimālās mēneša darba algas apmērā, bet ne lielāka par divām</a:t>
            </a:r>
          </a:p>
          <a:p>
            <a:pPr marL="285750" lvl="0" indent="-285750">
              <a:buFont typeface="Arial" pitchFamily="34" charset="0"/>
              <a:buChar char="•"/>
            </a:pPr>
            <a:r>
              <a:rPr lang="lv-LV" sz="1400" dirty="0">
                <a:solidFill>
                  <a:schemeClr val="tx1"/>
                </a:solidFill>
              </a:rPr>
              <a:t>transporta un īres izdevumus nekompensē darba devējs  </a:t>
            </a:r>
          </a:p>
        </p:txBody>
      </p:sp>
      <p:sp>
        <p:nvSpPr>
          <p:cNvPr id="17" name="TextBox 16"/>
          <p:cNvSpPr txBox="1"/>
          <p:nvPr/>
        </p:nvSpPr>
        <p:spPr>
          <a:xfrm>
            <a:off x="1823985" y="403459"/>
            <a:ext cx="6837129" cy="461665"/>
          </a:xfrm>
          <a:prstGeom prst="rect">
            <a:avLst/>
          </a:prstGeom>
          <a:noFill/>
        </p:spPr>
        <p:txBody>
          <a:bodyPr wrap="square" rtlCol="0">
            <a:spAutoFit/>
          </a:bodyPr>
          <a:lstStyle/>
          <a:p>
            <a:pPr algn="ctr"/>
            <a:r>
              <a:rPr lang="lv-LV" sz="2400" b="1" dirty="0">
                <a:solidFill>
                  <a:schemeClr val="accent3">
                    <a:lumMod val="75000"/>
                  </a:schemeClr>
                </a:solidFill>
                <a:latin typeface="+mj-lt"/>
                <a:cs typeface="Arial" panose="020B0604020202020204" pitchFamily="34" charset="0"/>
              </a:rPr>
              <a:t>Mobilitātes atbalsts darbam Latvijā</a:t>
            </a:r>
          </a:p>
        </p:txBody>
      </p:sp>
      <p:sp>
        <p:nvSpPr>
          <p:cNvPr id="18" name="Down Arrow 17"/>
          <p:cNvSpPr/>
          <p:nvPr/>
        </p:nvSpPr>
        <p:spPr>
          <a:xfrm>
            <a:off x="4557560" y="2327864"/>
            <a:ext cx="375382" cy="2780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lv-LV"/>
          </a:p>
        </p:txBody>
      </p:sp>
      <p:sp>
        <p:nvSpPr>
          <p:cNvPr id="21" name="Down Arrow 20"/>
          <p:cNvSpPr/>
          <p:nvPr/>
        </p:nvSpPr>
        <p:spPr>
          <a:xfrm>
            <a:off x="3864545" y="3244676"/>
            <a:ext cx="375382" cy="2780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lv-LV"/>
          </a:p>
        </p:txBody>
      </p:sp>
      <p:sp>
        <p:nvSpPr>
          <p:cNvPr id="22" name="Down Arrow 21"/>
          <p:cNvSpPr/>
          <p:nvPr/>
        </p:nvSpPr>
        <p:spPr>
          <a:xfrm>
            <a:off x="2517006" y="4525221"/>
            <a:ext cx="375382" cy="2780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lv-LV"/>
          </a:p>
        </p:txBody>
      </p:sp>
      <p:sp>
        <p:nvSpPr>
          <p:cNvPr id="25" name="TextBox 24"/>
          <p:cNvSpPr txBox="1"/>
          <p:nvPr/>
        </p:nvSpPr>
        <p:spPr>
          <a:xfrm>
            <a:off x="6165098" y="1662455"/>
            <a:ext cx="2896804" cy="216213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US"/>
            </a:defPPr>
            <a:lvl1pPr algn="r">
              <a:spcBef>
                <a:spcPts val="600"/>
              </a:spcBef>
              <a:defRPr sz="1100" i="1">
                <a:latin typeface="Verdana" pitchFamily="34" charset="0"/>
                <a:ea typeface="Verdana" pitchFamily="34" charset="0"/>
                <a:cs typeface="Verdana" pitchFamily="34" charset="0"/>
              </a:defRPr>
            </a:lvl1pPr>
          </a:lstStyle>
          <a:p>
            <a:pPr>
              <a:spcBef>
                <a:spcPts val="300"/>
              </a:spcBef>
            </a:pPr>
            <a:r>
              <a:rPr lang="lv-LV" b="1" i="0" dirty="0">
                <a:solidFill>
                  <a:schemeClr val="accent6"/>
                </a:solidFill>
              </a:rPr>
              <a:t>PRASĪBAS VAKANCEI</a:t>
            </a:r>
          </a:p>
          <a:p>
            <a:pPr>
              <a:spcBef>
                <a:spcPts val="300"/>
              </a:spcBef>
            </a:pPr>
            <a:r>
              <a:rPr lang="lv-LV" i="0" dirty="0"/>
              <a:t>jābūt reģistrētai vismaz nedēļu NVA CV/Vakanču portālā vai NVA filiālē. Tāpēc NVA aicina visus darba devējus, kas meklē darbiniekus, aktīvi reģistrēt vakances NVA, piesaistot darbaspēku no visas Latvijas. Tad bezdarbnieks, kas atradis darbu un kļuvis par nodarbināto, slēdz līgumu ar darba devēju un 10 darba dienu laikā iesniedz NVA filiālē iesniegumu mobilitātes finansiālam atbalstam.</a:t>
            </a:r>
          </a:p>
        </p:txBody>
      </p:sp>
      <p:sp>
        <p:nvSpPr>
          <p:cNvPr id="26" name="TextBox 25"/>
          <p:cNvSpPr txBox="1"/>
          <p:nvPr/>
        </p:nvSpPr>
        <p:spPr>
          <a:xfrm>
            <a:off x="6087980" y="4780394"/>
            <a:ext cx="275122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r">
              <a:spcBef>
                <a:spcPts val="600"/>
              </a:spcBef>
              <a:defRPr sz="1100" i="1">
                <a:latin typeface="Verdana" pitchFamily="34" charset="0"/>
                <a:ea typeface="Verdana" pitchFamily="34" charset="0"/>
                <a:cs typeface="Verdana" pitchFamily="34" charset="0"/>
              </a:defRPr>
            </a:lvl1pPr>
          </a:lstStyle>
          <a:p>
            <a:r>
              <a:rPr lang="lv-LV" sz="1200" dirty="0"/>
              <a:t>Uz mobilitātes atbalsta pasākumiem atkārtoti var pretendēt ne agrāk kā 36 mēnešus pēc tam, kad beidzies iepriekšējais finanšu atbalsts.</a:t>
            </a:r>
          </a:p>
        </p:txBody>
      </p:sp>
    </p:spTree>
    <p:extLst>
      <p:ext uri="{BB962C8B-B14F-4D97-AF65-F5344CB8AC3E}">
        <p14:creationId xmlns="" xmlns:p14="http://schemas.microsoft.com/office/powerpoint/2010/main" val="336752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CF0BA5B5-4759-41CC-B1A9-B2FFD5AB71DD}" type="slidenum">
              <a:rPr lang="en-US" altLang="lv-LV" smtClean="0"/>
              <a:pPr>
                <a:defRPr/>
              </a:pPr>
              <a:t>13</a:t>
            </a:fld>
            <a:endParaRPr lang="en-US" altLang="lv-LV"/>
          </a:p>
        </p:txBody>
      </p:sp>
      <p:sp>
        <p:nvSpPr>
          <p:cNvPr id="7" name="TextBox 6"/>
          <p:cNvSpPr txBox="1"/>
          <p:nvPr/>
        </p:nvSpPr>
        <p:spPr>
          <a:xfrm>
            <a:off x="1609725" y="238124"/>
            <a:ext cx="6924675" cy="1200329"/>
          </a:xfrm>
          <a:prstGeom prst="rect">
            <a:avLst/>
          </a:prstGeom>
          <a:noFill/>
        </p:spPr>
        <p:txBody>
          <a:bodyPr wrap="square" rtlCol="0">
            <a:spAutoFit/>
          </a:bodyPr>
          <a:lstStyle>
            <a:defPPr>
              <a:defRPr lang="en-US"/>
            </a:defPPr>
            <a:lvl1pPr algn="ctr">
              <a:defRPr sz="2400" b="1">
                <a:solidFill>
                  <a:schemeClr val="accent3">
                    <a:lumMod val="50000"/>
                  </a:schemeClr>
                </a:solidFill>
              </a:defRPr>
            </a:lvl1pPr>
          </a:lstStyle>
          <a:p>
            <a:endParaRPr lang="lv-LV" dirty="0"/>
          </a:p>
          <a:p>
            <a:r>
              <a:rPr lang="lv-LV" dirty="0">
                <a:solidFill>
                  <a:schemeClr val="accent3">
                    <a:lumMod val="75000"/>
                  </a:schemeClr>
                </a:solidFill>
                <a:latin typeface="+mj-lt"/>
                <a:cs typeface="Arial" panose="020B0604020202020204" pitchFamily="34" charset="0"/>
              </a:rPr>
              <a:t>Atbalsts reģionālajai mobilitātei </a:t>
            </a:r>
          </a:p>
          <a:p>
            <a:r>
              <a:rPr lang="lv-LV" dirty="0">
                <a:solidFill>
                  <a:schemeClr val="accent3">
                    <a:lumMod val="75000"/>
                  </a:schemeClr>
                </a:solidFill>
                <a:latin typeface="+mj-lt"/>
                <a:cs typeface="Arial" panose="020B0604020202020204" pitchFamily="34" charset="0"/>
              </a:rPr>
              <a:t>aktīvo nodarbinātības pasākumu ietvaros</a:t>
            </a:r>
          </a:p>
        </p:txBody>
      </p:sp>
      <p:graphicFrame>
        <p:nvGraphicFramePr>
          <p:cNvPr id="10" name="Diagram 9"/>
          <p:cNvGraphicFramePr/>
          <p:nvPr>
            <p:extLst>
              <p:ext uri="{D42A27DB-BD31-4B8C-83A1-F6EECF244321}">
                <p14:modId xmlns="" xmlns:p14="http://schemas.microsoft.com/office/powerpoint/2010/main" val="945881584"/>
              </p:ext>
            </p:extLst>
          </p:nvPr>
        </p:nvGraphicFramePr>
        <p:xfrm>
          <a:off x="1219199" y="1544092"/>
          <a:ext cx="7496175" cy="5297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7347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stretch>
            <a:fillRect/>
          </a:stretch>
        </p:blipFill>
        <p:spPr>
          <a:xfrm>
            <a:off x="296338" y="0"/>
            <a:ext cx="1761747" cy="1957803"/>
          </a:xfrm>
          <a:prstGeom prst="rect">
            <a:avLst/>
          </a:prstGeom>
          <a:noFill/>
          <a:ln>
            <a:noFill/>
          </a:ln>
        </p:spPr>
      </p:pic>
      <p:sp>
        <p:nvSpPr>
          <p:cNvPr id="6" name="Title 3"/>
          <p:cNvSpPr txBox="1">
            <a:spLocks noGrp="1"/>
          </p:cNvSpPr>
          <p:nvPr>
            <p:ph type="ctrTitle"/>
          </p:nvPr>
        </p:nvSpPr>
        <p:spPr>
          <a:xfrm>
            <a:off x="1923803" y="230780"/>
            <a:ext cx="3716833" cy="748121"/>
          </a:xfrm>
          <a:noFill/>
        </p:spPr>
        <p:txBody>
          <a:bodyPr anchor="ctr" anchorCtr="0"/>
          <a:lstStyle/>
          <a:p>
            <a:pPr lvl="0"/>
            <a:r>
              <a:rPr lang="lv-LV" sz="2400" b="1" dirty="0">
                <a:solidFill>
                  <a:schemeClr val="accent3">
                    <a:lumMod val="50000"/>
                  </a:schemeClr>
                </a:solidFill>
                <a:latin typeface="Times New Roman" pitchFamily="18"/>
                <a:cs typeface="Times New Roman" pitchFamily="18"/>
              </a:rPr>
              <a:t/>
            </a:r>
            <a:br>
              <a:rPr lang="lv-LV" sz="2400" b="1" dirty="0">
                <a:solidFill>
                  <a:schemeClr val="accent3">
                    <a:lumMod val="50000"/>
                  </a:schemeClr>
                </a:solidFill>
                <a:latin typeface="Times New Roman" pitchFamily="18"/>
                <a:cs typeface="Times New Roman" pitchFamily="18"/>
              </a:rPr>
            </a:br>
            <a:r>
              <a:rPr lang="lv-LV" sz="2400" b="1" dirty="0">
                <a:solidFill>
                  <a:schemeClr val="accent3">
                    <a:lumMod val="75000"/>
                  </a:schemeClr>
                </a:solidFill>
                <a:cs typeface="Arial" panose="020B0604020202020204" pitchFamily="34" charset="0"/>
              </a:rPr>
              <a:t>Subsidētā nodarbinātība</a:t>
            </a:r>
            <a:endParaRPr lang="en-US" sz="2400" b="1" dirty="0">
              <a:solidFill>
                <a:schemeClr val="accent3">
                  <a:lumMod val="75000"/>
                </a:schemeClr>
              </a:solidFill>
              <a:cs typeface="Arial" panose="020B0604020202020204" pitchFamily="34" charset="0"/>
            </a:endParaRPr>
          </a:p>
        </p:txBody>
      </p:sp>
      <p:sp>
        <p:nvSpPr>
          <p:cNvPr id="11" name="Rectangle 10"/>
          <p:cNvSpPr/>
          <p:nvPr/>
        </p:nvSpPr>
        <p:spPr>
          <a:xfrm>
            <a:off x="783771" y="4048019"/>
            <a:ext cx="3349373" cy="338554"/>
          </a:xfrm>
          <a:prstGeom prst="rect">
            <a:avLst/>
          </a:prstGeom>
        </p:spPr>
        <p:txBody>
          <a:bodyPr wrap="square">
            <a:spAutoFit/>
          </a:bodyPr>
          <a:lstStyle/>
          <a:p>
            <a:pPr>
              <a:spcBef>
                <a:spcPts val="600"/>
              </a:spcBef>
              <a:spcAft>
                <a:spcPts val="600"/>
              </a:spcAft>
            </a:pPr>
            <a:r>
              <a:rPr lang="lv-LV" sz="1600" dirty="0"/>
              <a:t> </a:t>
            </a:r>
          </a:p>
        </p:txBody>
      </p:sp>
      <p:sp>
        <p:nvSpPr>
          <p:cNvPr id="8" name="TextBox 7"/>
          <p:cNvSpPr txBox="1"/>
          <p:nvPr/>
        </p:nvSpPr>
        <p:spPr>
          <a:xfrm>
            <a:off x="333448" y="1716611"/>
            <a:ext cx="5626678" cy="2308324"/>
          </a:xfrm>
          <a:prstGeom prst="rect">
            <a:avLst/>
          </a:prstGeom>
          <a:noFill/>
        </p:spPr>
        <p:txBody>
          <a:bodyPr wrap="square" rtlCol="0">
            <a:spAutoFit/>
          </a:bodyPr>
          <a:lstStyle/>
          <a:p>
            <a:pPr marL="0" lvl="3" indent="0" algn="just"/>
            <a:r>
              <a:rPr lang="lv-LV" sz="1600" b="1" dirty="0">
                <a:solidFill>
                  <a:schemeClr val="accent3">
                    <a:lumMod val="50000"/>
                  </a:schemeClr>
                </a:solidFill>
                <a:latin typeface="Calibri" panose="020F0502020204030204" pitchFamily="34" charset="0"/>
                <a:cs typeface="Times New Roman" panose="02020603050405020304" pitchFamily="18" charset="0"/>
              </a:rPr>
              <a:t>Pasākuma mērķis </a:t>
            </a:r>
          </a:p>
          <a:p>
            <a:pPr marL="0" lvl="3" indent="0" algn="just"/>
            <a:r>
              <a:rPr lang="lv-LV" sz="1600" dirty="0">
                <a:latin typeface="Calibri" panose="020F0502020204030204" pitchFamily="34" charset="0"/>
              </a:rPr>
              <a:t>Lai palīdzētu bezdarbniekiem izprast darba tirgus prasības, veicinātu bezdarbnieku iekļaušanos sabiedrībā un iekārtošanos pastāvīgā darbā.</a:t>
            </a:r>
          </a:p>
          <a:p>
            <a:pPr marL="0" lvl="3" indent="0" algn="just"/>
            <a:endParaRPr lang="lv-LV" sz="1600" b="1" dirty="0">
              <a:latin typeface="Calibri" panose="020F0502020204030204" pitchFamily="34" charset="0"/>
            </a:endParaRPr>
          </a:p>
          <a:p>
            <a:pPr marL="0" lvl="3" indent="0" algn="just"/>
            <a:r>
              <a:rPr lang="lv-LV" sz="1600" b="1" dirty="0">
                <a:solidFill>
                  <a:schemeClr val="accent3">
                    <a:lumMod val="50000"/>
                  </a:schemeClr>
                </a:solidFill>
                <a:latin typeface="Calibri" panose="020F0502020204030204" pitchFamily="34" charset="0"/>
                <a:cs typeface="Times New Roman" panose="02020603050405020304" pitchFamily="18" charset="0"/>
              </a:rPr>
              <a:t>Pasākuma </a:t>
            </a:r>
            <a:r>
              <a:rPr lang="lv-LV" sz="1600" b="1" dirty="0" err="1">
                <a:solidFill>
                  <a:schemeClr val="accent3">
                    <a:lumMod val="50000"/>
                  </a:schemeClr>
                </a:solidFill>
                <a:latin typeface="Calibri" panose="020F0502020204030204" pitchFamily="34" charset="0"/>
                <a:cs typeface="Times New Roman" panose="02020603050405020304" pitchFamily="18" charset="0"/>
              </a:rPr>
              <a:t>mērķgrupa</a:t>
            </a:r>
            <a:endParaRPr lang="lv-LV" sz="1600" b="1" dirty="0">
              <a:solidFill>
                <a:schemeClr val="accent3">
                  <a:lumMod val="50000"/>
                </a:schemeClr>
              </a:solidFill>
              <a:latin typeface="Calibri" panose="020F0502020204030204" pitchFamily="34" charset="0"/>
              <a:cs typeface="Times New Roman" panose="02020603050405020304" pitchFamily="18" charset="0"/>
            </a:endParaRPr>
          </a:p>
          <a:p>
            <a:pPr marL="285750" lvl="3" indent="-285750" algn="just">
              <a:buFont typeface="Arial" panose="020B0604020202020204" pitchFamily="34" charset="0"/>
              <a:buChar char="•"/>
            </a:pPr>
            <a:r>
              <a:rPr lang="lv-LV" sz="1600" dirty="0">
                <a:latin typeface="Calibri" panose="020F0502020204030204" pitchFamily="34" charset="0"/>
              </a:rPr>
              <a:t>Personas ar invaliditāti</a:t>
            </a:r>
          </a:p>
          <a:p>
            <a:pPr marL="285750" lvl="3" indent="-285750" algn="just">
              <a:buFont typeface="Arial" panose="020B0604020202020204" pitchFamily="34" charset="0"/>
              <a:buChar char="•"/>
            </a:pPr>
            <a:r>
              <a:rPr lang="lv-LV" sz="1600" dirty="0">
                <a:latin typeface="Calibri" panose="020F0502020204030204" pitchFamily="34" charset="0"/>
              </a:rPr>
              <a:t>Nelabvēlīgākā situācijā esoši bezdarbnieki</a:t>
            </a:r>
          </a:p>
          <a:p>
            <a:pPr marL="0" lvl="3" indent="0" algn="just"/>
            <a:endParaRPr lang="lv-LV" sz="1600" dirty="0">
              <a:latin typeface="Calibri" panose="020F0502020204030204" pitchFamily="34" charset="0"/>
            </a:endParaRPr>
          </a:p>
        </p:txBody>
      </p:sp>
      <p:pic>
        <p:nvPicPr>
          <p:cNvPr id="2" name="Picture 1"/>
          <p:cNvPicPr>
            <a:picLocks noChangeAspect="1"/>
          </p:cNvPicPr>
          <p:nvPr/>
        </p:nvPicPr>
        <p:blipFill>
          <a:blip r:embed="rId4" cstate="email"/>
          <a:stretch>
            <a:fillRect/>
          </a:stretch>
        </p:blipFill>
        <p:spPr>
          <a:xfrm>
            <a:off x="5997237" y="604840"/>
            <a:ext cx="3069646" cy="3817239"/>
          </a:xfrm>
          <a:prstGeom prst="rect">
            <a:avLst/>
          </a:prstGeom>
        </p:spPr>
      </p:pic>
      <p:sp>
        <p:nvSpPr>
          <p:cNvPr id="7" name="Rectangle 2"/>
          <p:cNvSpPr txBox="1">
            <a:spLocks/>
          </p:cNvSpPr>
          <p:nvPr/>
        </p:nvSpPr>
        <p:spPr bwMode="auto">
          <a:xfrm>
            <a:off x="462708" y="4762645"/>
            <a:ext cx="8405869"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nchor="ctr"/>
          <a:lstStyle>
            <a:lvl1pPr>
              <a:defRPr sz="1700">
                <a:solidFill>
                  <a:schemeClr val="tx1"/>
                </a:solidFill>
                <a:latin typeface="Calibri" panose="020F0502020204030204" pitchFamily="34" charset="0"/>
              </a:defRPr>
            </a:lvl1pPr>
            <a:lvl2pPr marL="742950" indent="-285750">
              <a:defRPr sz="1700">
                <a:solidFill>
                  <a:schemeClr val="tx1"/>
                </a:solidFill>
                <a:latin typeface="Calibri" panose="020F0502020204030204" pitchFamily="34" charset="0"/>
              </a:defRPr>
            </a:lvl2pPr>
            <a:lvl3pPr marL="1143000" indent="-228600">
              <a:defRPr sz="1700">
                <a:solidFill>
                  <a:schemeClr val="tx1"/>
                </a:solidFill>
                <a:latin typeface="Calibri" panose="020F0502020204030204" pitchFamily="34" charset="0"/>
              </a:defRPr>
            </a:lvl3pPr>
            <a:lvl4pPr marL="1600200" indent="-228600">
              <a:defRPr sz="1700">
                <a:solidFill>
                  <a:schemeClr val="tx1"/>
                </a:solidFill>
                <a:latin typeface="Calibri" panose="020F0502020204030204" pitchFamily="34" charset="0"/>
              </a:defRPr>
            </a:lvl4pPr>
            <a:lvl5pPr marL="2057400" indent="-228600">
              <a:defRPr sz="1700">
                <a:solidFill>
                  <a:schemeClr val="tx1"/>
                </a:solidFill>
                <a:latin typeface="Calibri" panose="020F0502020204030204" pitchFamily="34" charset="0"/>
              </a:defRPr>
            </a:lvl5pPr>
            <a:lvl6pPr marL="2514600" indent="-228600" fontAlgn="base">
              <a:spcBef>
                <a:spcPct val="0"/>
              </a:spcBef>
              <a:spcAft>
                <a:spcPct val="0"/>
              </a:spcAft>
              <a:defRPr sz="1700">
                <a:solidFill>
                  <a:schemeClr val="tx1"/>
                </a:solidFill>
                <a:latin typeface="Calibri" panose="020F0502020204030204" pitchFamily="34" charset="0"/>
              </a:defRPr>
            </a:lvl6pPr>
            <a:lvl7pPr marL="2971800" indent="-228600" fontAlgn="base">
              <a:spcBef>
                <a:spcPct val="0"/>
              </a:spcBef>
              <a:spcAft>
                <a:spcPct val="0"/>
              </a:spcAft>
              <a:defRPr sz="1700">
                <a:solidFill>
                  <a:schemeClr val="tx1"/>
                </a:solidFill>
                <a:latin typeface="Calibri" panose="020F0502020204030204" pitchFamily="34" charset="0"/>
              </a:defRPr>
            </a:lvl7pPr>
            <a:lvl8pPr marL="3429000" indent="-228600" fontAlgn="base">
              <a:spcBef>
                <a:spcPct val="0"/>
              </a:spcBef>
              <a:spcAft>
                <a:spcPct val="0"/>
              </a:spcAft>
              <a:defRPr sz="1700">
                <a:solidFill>
                  <a:schemeClr val="tx1"/>
                </a:solidFill>
                <a:latin typeface="Calibri" panose="020F0502020204030204" pitchFamily="34" charset="0"/>
              </a:defRPr>
            </a:lvl8pPr>
            <a:lvl9pPr marL="3886200" indent="-228600" fontAlgn="base">
              <a:spcBef>
                <a:spcPct val="0"/>
              </a:spcBef>
              <a:spcAft>
                <a:spcPct val="0"/>
              </a:spcAft>
              <a:defRPr sz="1700">
                <a:solidFill>
                  <a:schemeClr val="tx1"/>
                </a:solidFill>
                <a:latin typeface="Calibri" panose="020F0502020204030204" pitchFamily="34" charset="0"/>
              </a:defRPr>
            </a:lvl9pPr>
          </a:lstStyle>
          <a:p>
            <a:pPr marL="0" lvl="3" indent="0" algn="just"/>
            <a:r>
              <a:rPr lang="lv-LV" sz="1600" b="1" dirty="0">
                <a:solidFill>
                  <a:schemeClr val="accent3">
                    <a:lumMod val="50000"/>
                  </a:schemeClr>
                </a:solidFill>
                <a:cs typeface="Times New Roman" panose="02020603050405020304" pitchFamily="18" charset="0"/>
              </a:rPr>
              <a:t>NVA atbalsts</a:t>
            </a:r>
          </a:p>
          <a:p>
            <a:pPr marL="0" lvl="3" indent="0" algn="just"/>
            <a:r>
              <a:rPr lang="lv-LV" sz="1600" dirty="0"/>
              <a:t>•Dotācija bezdarbnieka darba algai;</a:t>
            </a:r>
          </a:p>
          <a:p>
            <a:pPr marL="0" lvl="3" indent="0" algn="just"/>
            <a:r>
              <a:rPr lang="lv-LV" sz="1600" dirty="0"/>
              <a:t>•Dotācija darba vadītāja atlīdzībai;</a:t>
            </a:r>
          </a:p>
          <a:p>
            <a:pPr marL="0" lvl="3" indent="0" algn="just"/>
            <a:r>
              <a:rPr lang="lv-LV" sz="1600" dirty="0"/>
              <a:t>•Dotācija VSAOI no bezdarbnieka algas dotācijas daļas;</a:t>
            </a:r>
          </a:p>
          <a:p>
            <a:pPr marL="0" lvl="3" indent="0" algn="just"/>
            <a:r>
              <a:rPr lang="lv-LV" sz="1600" dirty="0"/>
              <a:t>•Vienreizēja dotācija iekārtu un aprīkojuma iegādēm, kā arī tehnisko palīglīdzekļu izgatavošanas un iegādes izmaksām bezdarbnieka ar invaliditāti darba vietas pielāgošanai;</a:t>
            </a:r>
          </a:p>
          <a:p>
            <a:pPr marL="0" lvl="3" indent="0" algn="just"/>
            <a:endParaRPr lang="lv-LV" sz="1600" dirty="0"/>
          </a:p>
          <a:p>
            <a:pPr marL="0" lvl="3" indent="0" algn="just"/>
            <a:r>
              <a:rPr lang="lv-LV" sz="1600" dirty="0"/>
              <a:t>* Bezdarbnieki ar invaliditāti Pasākuma īstenošanas laikā var saņemt arī </a:t>
            </a:r>
            <a:r>
              <a:rPr lang="lv-LV" sz="1600" dirty="0" err="1"/>
              <a:t>ergoterapeita</a:t>
            </a:r>
            <a:r>
              <a:rPr lang="lv-LV" sz="1600" dirty="0"/>
              <a:t>, </a:t>
            </a:r>
            <a:r>
              <a:rPr lang="lv-LV" sz="1600" dirty="0" err="1"/>
              <a:t>surdotulka</a:t>
            </a:r>
            <a:r>
              <a:rPr lang="lv-LV" sz="1600" dirty="0"/>
              <a:t>, atbalsta personas pakalpojumus.</a:t>
            </a:r>
          </a:p>
        </p:txBody>
      </p:sp>
    </p:spTree>
    <p:extLst>
      <p:ext uri="{BB962C8B-B14F-4D97-AF65-F5344CB8AC3E}">
        <p14:creationId xmlns="" xmlns:p14="http://schemas.microsoft.com/office/powerpoint/2010/main" val="368364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stretch>
            <a:fillRect/>
          </a:stretch>
        </p:blipFill>
        <p:spPr>
          <a:xfrm>
            <a:off x="296338" y="0"/>
            <a:ext cx="1761747" cy="1957803"/>
          </a:xfrm>
          <a:prstGeom prst="rect">
            <a:avLst/>
          </a:prstGeom>
          <a:noFill/>
          <a:ln>
            <a:noFill/>
          </a:ln>
        </p:spPr>
      </p:pic>
      <p:sp>
        <p:nvSpPr>
          <p:cNvPr id="6" name="Title 3"/>
          <p:cNvSpPr txBox="1">
            <a:spLocks noGrp="1"/>
          </p:cNvSpPr>
          <p:nvPr>
            <p:ph type="ctrTitle"/>
          </p:nvPr>
        </p:nvSpPr>
        <p:spPr>
          <a:xfrm>
            <a:off x="1923803" y="230780"/>
            <a:ext cx="7089568" cy="748121"/>
          </a:xfrm>
          <a:noFill/>
        </p:spPr>
        <p:txBody>
          <a:bodyPr anchor="ctr" anchorCtr="0"/>
          <a:lstStyle/>
          <a:p>
            <a:pPr lvl="0"/>
            <a:r>
              <a:rPr lang="lv-LV" sz="2400" b="1" dirty="0">
                <a:solidFill>
                  <a:schemeClr val="accent3">
                    <a:lumMod val="50000"/>
                  </a:schemeClr>
                </a:solidFill>
                <a:latin typeface="Times New Roman" pitchFamily="18"/>
                <a:cs typeface="Times New Roman" pitchFamily="18"/>
              </a:rPr>
              <a:t/>
            </a:r>
            <a:br>
              <a:rPr lang="lv-LV" sz="2400" b="1" dirty="0">
                <a:solidFill>
                  <a:schemeClr val="accent3">
                    <a:lumMod val="50000"/>
                  </a:schemeClr>
                </a:solidFill>
                <a:latin typeface="Times New Roman" pitchFamily="18"/>
                <a:cs typeface="Times New Roman" pitchFamily="18"/>
              </a:rPr>
            </a:br>
            <a:r>
              <a:rPr lang="lv-LV" sz="2400" b="1" dirty="0">
                <a:solidFill>
                  <a:schemeClr val="accent3">
                    <a:lumMod val="75000"/>
                  </a:schemeClr>
                </a:solidFill>
                <a:cs typeface="Arial" panose="020B0604020202020204" pitchFamily="34" charset="0"/>
              </a:rPr>
              <a:t>Algoti pagaidu sabiedriskie darbi</a:t>
            </a:r>
            <a:endParaRPr lang="en-US" sz="2400" b="1" dirty="0">
              <a:solidFill>
                <a:schemeClr val="accent3">
                  <a:lumMod val="75000"/>
                </a:schemeClr>
              </a:solidFill>
              <a:cs typeface="Arial" panose="020B0604020202020204" pitchFamily="34" charset="0"/>
            </a:endParaRPr>
          </a:p>
        </p:txBody>
      </p:sp>
      <p:sp>
        <p:nvSpPr>
          <p:cNvPr id="11" name="Rectangle 10"/>
          <p:cNvSpPr/>
          <p:nvPr/>
        </p:nvSpPr>
        <p:spPr>
          <a:xfrm>
            <a:off x="783771" y="4048019"/>
            <a:ext cx="3349373" cy="338554"/>
          </a:xfrm>
          <a:prstGeom prst="rect">
            <a:avLst/>
          </a:prstGeom>
        </p:spPr>
        <p:txBody>
          <a:bodyPr wrap="square">
            <a:spAutoFit/>
          </a:bodyPr>
          <a:lstStyle/>
          <a:p>
            <a:pPr>
              <a:spcBef>
                <a:spcPts val="600"/>
              </a:spcBef>
              <a:spcAft>
                <a:spcPts val="600"/>
              </a:spcAft>
            </a:pPr>
            <a:r>
              <a:rPr lang="lv-LV" sz="1600" dirty="0"/>
              <a:t> </a:t>
            </a:r>
          </a:p>
        </p:txBody>
      </p:sp>
      <p:sp>
        <p:nvSpPr>
          <p:cNvPr id="8" name="TextBox 7"/>
          <p:cNvSpPr txBox="1"/>
          <p:nvPr/>
        </p:nvSpPr>
        <p:spPr>
          <a:xfrm>
            <a:off x="652936" y="1716611"/>
            <a:ext cx="8013843" cy="3472746"/>
          </a:xfrm>
          <a:prstGeom prst="rect">
            <a:avLst/>
          </a:prstGeom>
          <a:noFill/>
        </p:spPr>
        <p:txBody>
          <a:bodyPr wrap="square" rtlCol="0">
            <a:spAutoFit/>
          </a:bodyPr>
          <a:lstStyle/>
          <a:p>
            <a:pPr marL="285750" lvl="3" indent="-285750" algn="just">
              <a:buFont typeface="Wingdings" pitchFamily="2" charset="2"/>
              <a:buChar char="Ø"/>
            </a:pPr>
            <a:r>
              <a:rPr lang="lv-LV" sz="1600" b="1" dirty="0">
                <a:latin typeface="Calibri" panose="020F0502020204030204" pitchFamily="34" charset="0"/>
              </a:rPr>
              <a:t>Pasākuma mērķis - </a:t>
            </a:r>
            <a:r>
              <a:rPr lang="lv-LV" sz="1600" dirty="0">
                <a:latin typeface="Calibri" panose="020F0502020204030204" pitchFamily="34" charset="0"/>
              </a:rPr>
              <a:t>bezdarbnieku darba iemaņu iegūšana un uzturēšana, veicot algotus pagaidu sabiedriskos darbus pašvaldību izveidotajās darba vietās, kas rada sociālu labumu sabiedrībai. NVA pasākumu īsteno </a:t>
            </a:r>
            <a:r>
              <a:rPr lang="lv-LV" sz="1600" b="1" dirty="0">
                <a:latin typeface="Calibri" panose="020F0502020204030204" pitchFamily="34" charset="0"/>
              </a:rPr>
              <a:t>sadarbībā ar Latvijas Republikas pilsētu un novadu pašvaldībām</a:t>
            </a:r>
          </a:p>
          <a:p>
            <a:pPr marL="0" lvl="3" indent="0" algn="just"/>
            <a:endParaRPr lang="lv-LV" sz="1600" b="1" dirty="0">
              <a:latin typeface="Calibri" panose="020F0502020204030204" pitchFamily="34" charset="0"/>
            </a:endParaRPr>
          </a:p>
          <a:p>
            <a:pPr marL="285750" lvl="3" indent="-285750" algn="just">
              <a:buFont typeface="Wingdings" pitchFamily="2" charset="2"/>
              <a:buChar char="Ø"/>
            </a:pPr>
            <a:r>
              <a:rPr lang="lv-LV" sz="1600" b="1" dirty="0">
                <a:latin typeface="Calibri" panose="020F0502020204030204" pitchFamily="34" charset="0"/>
              </a:rPr>
              <a:t>Pasākuma mērķgrupa</a:t>
            </a:r>
            <a:r>
              <a:rPr lang="lv-LV" sz="1600" dirty="0">
                <a:latin typeface="Calibri" panose="020F0502020204030204" pitchFamily="34" charset="0"/>
              </a:rPr>
              <a:t>:</a:t>
            </a:r>
          </a:p>
          <a:p>
            <a:pPr marL="755650" lvl="2" indent="-285750" algn="just">
              <a:spcBef>
                <a:spcPts val="200"/>
              </a:spcBef>
              <a:spcAft>
                <a:spcPts val="200"/>
              </a:spcAft>
              <a:buFont typeface="Arial" pitchFamily="34" charset="0"/>
              <a:buChar char="•"/>
            </a:pPr>
            <a:r>
              <a:rPr lang="lv-LV" sz="1600" dirty="0">
                <a:latin typeface="Calibri" panose="020F0502020204030204" pitchFamily="34" charset="0"/>
              </a:rPr>
              <a:t>Bezdarbnieki, kuri nesaņem bezdarbnieka pabalstu;</a:t>
            </a:r>
          </a:p>
          <a:p>
            <a:pPr marL="755650" lvl="2" indent="-285750" algn="just">
              <a:spcBef>
                <a:spcPts val="200"/>
              </a:spcBef>
              <a:spcAft>
                <a:spcPts val="200"/>
              </a:spcAft>
              <a:buFont typeface="Arial" pitchFamily="34" charset="0"/>
              <a:buChar char="•"/>
            </a:pPr>
            <a:r>
              <a:rPr lang="lv-LV" sz="1600" dirty="0">
                <a:latin typeface="Calibri" panose="020F0502020204030204" pitchFamily="34" charset="0"/>
              </a:rPr>
              <a:t>vismaz 6 mēnešus reģistrēti NVA vai ir reģistrēti bezdarbnieka statusā mazāk par sešiem mēnešiem, bet vismaz 12 mēnešus nav strādājuši (nav uzskatāmi par darba ņēmējiem vai pašnodarbinātajiem saskaņā ar likumu "Par valsts sociālo apdrošināšanu");</a:t>
            </a:r>
          </a:p>
          <a:p>
            <a:pPr marL="285750" lvl="0" indent="-285750" algn="just">
              <a:spcBef>
                <a:spcPts val="600"/>
              </a:spcBef>
              <a:spcAft>
                <a:spcPts val="600"/>
              </a:spcAft>
              <a:buFont typeface="Wingdings" pitchFamily="2" charset="2"/>
              <a:buChar char="Ø"/>
            </a:pPr>
            <a:r>
              <a:rPr lang="lv-LV" sz="1600" dirty="0">
                <a:latin typeface="Calibri" panose="020F0502020204030204" pitchFamily="34" charset="0"/>
              </a:rPr>
              <a:t>APSD organizēšana ir būtiska pašvaldībās, kurās bezdarbniekiem </a:t>
            </a:r>
            <a:r>
              <a:rPr lang="lv-LV" sz="1600" b="1" dirty="0">
                <a:latin typeface="Calibri" panose="020F0502020204030204" pitchFamily="34" charset="0"/>
              </a:rPr>
              <a:t>ir maza iespēja atrast pastāvīgu darbu, īpaši Latgales reģionā.</a:t>
            </a:r>
          </a:p>
        </p:txBody>
      </p:sp>
      <p:pic>
        <p:nvPicPr>
          <p:cNvPr id="2" name="Picture 1"/>
          <p:cNvPicPr>
            <a:picLocks noChangeAspect="1"/>
          </p:cNvPicPr>
          <p:nvPr/>
        </p:nvPicPr>
        <p:blipFill>
          <a:blip r:embed="rId4" cstate="email"/>
          <a:stretch>
            <a:fillRect/>
          </a:stretch>
        </p:blipFill>
        <p:spPr>
          <a:xfrm>
            <a:off x="432599" y="5126559"/>
            <a:ext cx="2597040" cy="1601016"/>
          </a:xfrm>
          <a:prstGeom prst="rect">
            <a:avLst/>
          </a:prstGeom>
        </p:spPr>
      </p:pic>
      <p:pic>
        <p:nvPicPr>
          <p:cNvPr id="4" name="Picture 3"/>
          <p:cNvPicPr>
            <a:picLocks noChangeAspect="1"/>
          </p:cNvPicPr>
          <p:nvPr/>
        </p:nvPicPr>
        <p:blipFill>
          <a:blip r:embed="rId5" cstate="email"/>
          <a:stretch>
            <a:fillRect/>
          </a:stretch>
        </p:blipFill>
        <p:spPr>
          <a:xfrm>
            <a:off x="5468587" y="4979596"/>
            <a:ext cx="2866632" cy="1747979"/>
          </a:xfrm>
          <a:prstGeom prst="rect">
            <a:avLst/>
          </a:prstGeom>
        </p:spPr>
      </p:pic>
    </p:spTree>
    <p:extLst>
      <p:ext uri="{BB962C8B-B14F-4D97-AF65-F5344CB8AC3E}">
        <p14:creationId xmlns="" xmlns:p14="http://schemas.microsoft.com/office/powerpoint/2010/main" val="190646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976" y="716813"/>
            <a:ext cx="3975803" cy="1036638"/>
          </a:xfrm>
        </p:spPr>
        <p:txBody>
          <a:bodyPr>
            <a:normAutofit fontScale="90000"/>
          </a:bodyPr>
          <a:lstStyle/>
          <a:p>
            <a:pPr algn="ctr">
              <a:defRPr/>
            </a:pPr>
            <a:r>
              <a:rPr lang="lv-LV" sz="2200" dirty="0">
                <a:solidFill>
                  <a:schemeClr val="accent3">
                    <a:lumMod val="75000"/>
                  </a:schemeClr>
                </a:solidFill>
                <a:latin typeface="+mj-lt"/>
                <a:ea typeface="MS PGothic" pitchFamily="34" charset="-128"/>
                <a:cs typeface="Arial" panose="020B0604020202020204" pitchFamily="34" charset="0"/>
              </a:rPr>
              <a:t>Pasākums komercdarbības vai pašnodarbinātības uzsākšanai </a:t>
            </a:r>
            <a:r>
              <a:rPr lang="lv-LV" sz="2700" dirty="0">
                <a:solidFill>
                  <a:schemeClr val="accent3">
                    <a:lumMod val="75000"/>
                  </a:schemeClr>
                </a:solidFill>
                <a:latin typeface="+mj-lt"/>
                <a:ea typeface="MS PGothic" pitchFamily="34" charset="-128"/>
                <a:cs typeface="Arial" panose="020B0604020202020204" pitchFamily="34" charset="0"/>
              </a:rPr>
              <a:t/>
            </a:r>
            <a:br>
              <a:rPr lang="lv-LV" sz="2700" dirty="0">
                <a:solidFill>
                  <a:schemeClr val="accent3">
                    <a:lumMod val="75000"/>
                  </a:schemeClr>
                </a:solidFill>
                <a:latin typeface="+mj-lt"/>
                <a:ea typeface="MS PGothic" pitchFamily="34" charset="-128"/>
                <a:cs typeface="Arial" panose="020B0604020202020204" pitchFamily="34" charset="0"/>
              </a:rPr>
            </a:br>
            <a:r>
              <a:rPr lang="lv-LV" dirty="0">
                <a:latin typeface="Times New Roman" pitchFamily="18" charset="0"/>
                <a:cs typeface="Times New Roman" pitchFamily="18" charset="0"/>
              </a:rPr>
              <a:t>                 </a:t>
            </a:r>
            <a:br>
              <a:rPr lang="lv-LV" dirty="0">
                <a:latin typeface="Times New Roman" pitchFamily="18" charset="0"/>
                <a:cs typeface="Times New Roman" pitchFamily="18" charset="0"/>
              </a:rPr>
            </a:br>
            <a:endParaRPr lang="lv-LV" dirty="0">
              <a:latin typeface="Times New Roman" pitchFamily="18" charset="0"/>
              <a:cs typeface="Times New Roman" pitchFamily="18" charset="0"/>
            </a:endParaRPr>
          </a:p>
        </p:txBody>
      </p:sp>
      <p:sp>
        <p:nvSpPr>
          <p:cNvPr id="46083" name="Content Placeholder 2"/>
          <p:cNvSpPr>
            <a:spLocks noGrp="1"/>
          </p:cNvSpPr>
          <p:nvPr>
            <p:ph idx="1"/>
          </p:nvPr>
        </p:nvSpPr>
        <p:spPr>
          <a:xfrm>
            <a:off x="360364" y="1752600"/>
            <a:ext cx="4839598" cy="4373563"/>
          </a:xfrm>
        </p:spPr>
        <p:txBody>
          <a:bodyPr>
            <a:normAutofit fontScale="92500"/>
          </a:bodyPr>
          <a:lstStyle/>
          <a:p>
            <a:pPr marL="285750" indent="-285750" algn="just">
              <a:buFont typeface="Wingdings" panose="05000000000000000000" pitchFamily="2" charset="2"/>
              <a:buChar char="§"/>
              <a:defRPr/>
            </a:pPr>
            <a:r>
              <a:rPr lang="lv-LV" altLang="lv-LV" sz="1600" b="1" dirty="0">
                <a:latin typeface="Calibri" panose="020F0502020204030204" pitchFamily="34" charset="0"/>
                <a:cs typeface="Times New Roman" panose="02020603050405020304" pitchFamily="18" charset="0"/>
              </a:rPr>
              <a:t>Sākums:</a:t>
            </a:r>
          </a:p>
          <a:p>
            <a:pPr marL="1047750" lvl="1" indent="-285750" algn="just">
              <a:buFont typeface="Wingdings" panose="05000000000000000000" pitchFamily="2" charset="2"/>
              <a:buChar char="§"/>
              <a:defRPr/>
            </a:pPr>
            <a:r>
              <a:rPr lang="lv-LV" altLang="lv-LV" sz="1600" dirty="0">
                <a:latin typeface="Calibri" panose="020F0502020204030204" pitchFamily="34" charset="0"/>
                <a:ea typeface="Verdana" panose="020B0604030504040204" pitchFamily="34" charset="0"/>
              </a:rPr>
              <a:t>20 konsultācijas sešu nedēļu laikā biznesa plāna sagatavošanā un izstrādāšanā.</a:t>
            </a:r>
          </a:p>
          <a:p>
            <a:pPr marL="285750" indent="-285750" algn="just">
              <a:buFont typeface="Wingdings" panose="05000000000000000000" pitchFamily="2" charset="2"/>
              <a:buChar char="§"/>
              <a:defRPr/>
            </a:pPr>
            <a:r>
              <a:rPr lang="lv-LV" altLang="lv-LV" sz="1600" b="1" dirty="0">
                <a:latin typeface="Calibri" panose="020F0502020204030204" pitchFamily="34" charset="0"/>
                <a:cs typeface="Times New Roman" panose="02020603050405020304" pitchFamily="18" charset="0"/>
              </a:rPr>
              <a:t>Turpinājums, ja dalībnieka sagatavotais biznesa plāns ir novērtēts kā dzīvotspējīgs:</a:t>
            </a:r>
          </a:p>
          <a:p>
            <a:pPr marL="1047750" lvl="1" indent="-285750" algn="just">
              <a:buFont typeface="Wingdings" panose="05000000000000000000" pitchFamily="2" charset="2"/>
              <a:buChar char="§"/>
              <a:defRPr/>
            </a:pPr>
            <a:r>
              <a:rPr lang="lv-LV" altLang="lv-LV" sz="1600" dirty="0">
                <a:latin typeface="Calibri" panose="020F0502020204030204" pitchFamily="34" charset="0"/>
              </a:rPr>
              <a:t>20 konsultācijas biznesa plāna īstenošanas pirmajā gadā;</a:t>
            </a:r>
          </a:p>
          <a:p>
            <a:pPr marL="1047750" lvl="1" indent="-285750" algn="just">
              <a:buFont typeface="Wingdings" panose="05000000000000000000" pitchFamily="2" charset="2"/>
              <a:buChar char="§"/>
              <a:defRPr/>
            </a:pPr>
            <a:r>
              <a:rPr lang="lv-LV" altLang="lv-LV" sz="1600" dirty="0">
                <a:latin typeface="Calibri" panose="020F0502020204030204" pitchFamily="34" charset="0"/>
              </a:rPr>
              <a:t>komercdarbības dotācija biznesa plāna īstenošanai – līdz 3000 EUR atbilstoši apstiprinātajai biznesa plāna tāmei;</a:t>
            </a:r>
          </a:p>
          <a:p>
            <a:pPr marL="1047750" lvl="1" indent="-285750" algn="just">
              <a:buFont typeface="Wingdings" panose="05000000000000000000" pitchFamily="2" charset="2"/>
              <a:buChar char="§"/>
              <a:defRPr/>
            </a:pPr>
            <a:r>
              <a:rPr lang="lv-LV" altLang="lv-LV" sz="1600" dirty="0">
                <a:latin typeface="Calibri" panose="020F0502020204030204" pitchFamily="34" charset="0"/>
              </a:rPr>
              <a:t>ik mēneša dotācija pasākuma īstenošanas pirmajos sešos mēnešos - valstī noteiktās minimālās darba algas apmērā.</a:t>
            </a:r>
          </a:p>
          <a:p>
            <a:pPr marL="285750" indent="-285750" algn="just">
              <a:buFont typeface="Wingdings" panose="05000000000000000000" pitchFamily="2" charset="2"/>
              <a:buChar char="Ø"/>
              <a:defRPr/>
            </a:pPr>
            <a:endParaRPr lang="lv-LV" altLang="lv-LV" sz="1600" dirty="0">
              <a:latin typeface="Calibri" panose="020F0502020204030204" pitchFamily="34" charset="0"/>
              <a:ea typeface="MS PGothic" panose="020B0600070205080204" pitchFamily="34" charset="-128"/>
            </a:endParaRPr>
          </a:p>
          <a:p>
            <a:pPr marL="285750" indent="-285750" algn="just">
              <a:defRPr/>
            </a:pPr>
            <a:r>
              <a:rPr lang="lv-LV" altLang="lv-LV" sz="1600" dirty="0">
                <a:latin typeface="Calibri" panose="020F0502020204030204" pitchFamily="34" charset="0"/>
                <a:ea typeface="MS PGothic" panose="020B0600070205080204" pitchFamily="34" charset="-128"/>
              </a:rPr>
              <a:t>Konsultāciju un ekspertu (biznesa plānu novērtēšana un īstenošanas uzraudzība) pakalpojumus sniedz publisko iepirkumu rezultātā izraudzīti pakalpojumu sniedzēji.</a:t>
            </a:r>
          </a:p>
        </p:txBody>
      </p:sp>
      <p:sp>
        <p:nvSpPr>
          <p:cNvPr id="33796" name="Slide Number Placeholder 5"/>
          <p:cNvSpPr>
            <a:spLocks noGrp="1"/>
          </p:cNvSpPr>
          <p:nvPr>
            <p:ph type="sldNum" sz="quarter" idx="13"/>
          </p:nvPr>
        </p:nvSpPr>
        <p:spPr bwMode="auto">
          <a:xfrm>
            <a:off x="8405813" y="6324600"/>
            <a:ext cx="433387" cy="30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28368655-C1D5-47CD-96BE-F660C5D5A881}" type="slidenum">
              <a:rPr lang="en-US" altLang="lv-LV" sz="1000">
                <a:solidFill>
                  <a:srgbClr val="898989"/>
                </a:solidFill>
                <a:latin typeface="Verdana" panose="020B0604030504040204" pitchFamily="34" charset="0"/>
              </a:rPr>
              <a:pPr/>
              <a:t>16</a:t>
            </a:fld>
            <a:endParaRPr lang="en-US" altLang="lv-LV" sz="1000">
              <a:solidFill>
                <a:srgbClr val="898989"/>
              </a:solidFill>
              <a:latin typeface="Verdana" panose="020B0604030504040204" pitchFamily="34" charset="0"/>
            </a:endParaRPr>
          </a:p>
        </p:txBody>
      </p:sp>
      <p:pic>
        <p:nvPicPr>
          <p:cNvPr id="3" name="Picture 2"/>
          <p:cNvPicPr>
            <a:picLocks noChangeAspect="1"/>
          </p:cNvPicPr>
          <p:nvPr/>
        </p:nvPicPr>
        <p:blipFill>
          <a:blip r:embed="rId2" cstate="email"/>
          <a:stretch>
            <a:fillRect/>
          </a:stretch>
        </p:blipFill>
        <p:spPr>
          <a:xfrm>
            <a:off x="5521628" y="304800"/>
            <a:ext cx="3317573" cy="6324600"/>
          </a:xfrm>
          <a:prstGeom prst="rect">
            <a:avLst/>
          </a:prstGeom>
        </p:spPr>
      </p:pic>
    </p:spTree>
    <p:extLst>
      <p:ext uri="{BB962C8B-B14F-4D97-AF65-F5344CB8AC3E}">
        <p14:creationId xmlns="" xmlns:p14="http://schemas.microsoft.com/office/powerpoint/2010/main" val="290124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854200" y="131308"/>
            <a:ext cx="6573837" cy="542925"/>
          </a:xfrm>
        </p:spPr>
        <p:txBody>
          <a:bodyPr>
            <a:normAutofit/>
          </a:bodyPr>
          <a:lstStyle/>
          <a:p>
            <a:pPr algn="ctr"/>
            <a:r>
              <a:rPr lang="lv-LV" altLang="en-US" dirty="0">
                <a:solidFill>
                  <a:schemeClr val="accent3">
                    <a:lumMod val="75000"/>
                  </a:schemeClr>
                </a:solidFill>
                <a:latin typeface="+mj-lt"/>
                <a:ea typeface="MS PGothic" pitchFamily="34" charset="-128"/>
                <a:cs typeface="Arial" panose="020B0604020202020204" pitchFamily="34" charset="0"/>
              </a:rPr>
              <a:t>Karjeras konsultācijas</a:t>
            </a:r>
            <a:endParaRPr lang="en-US" altLang="en-US" dirty="0">
              <a:solidFill>
                <a:schemeClr val="accent3">
                  <a:lumMod val="75000"/>
                </a:schemeClr>
              </a:solidFill>
              <a:latin typeface="+mj-lt"/>
              <a:ea typeface="MS PGothic" pitchFamily="34" charset="-128"/>
              <a:cs typeface="Arial" panose="020B0604020202020204" pitchFamily="34" charset="0"/>
            </a:endParaRPr>
          </a:p>
        </p:txBody>
      </p:sp>
      <p:sp>
        <p:nvSpPr>
          <p:cNvPr id="30723" name="Content Placeholder 2"/>
          <p:cNvSpPr>
            <a:spLocks noGrp="1"/>
          </p:cNvSpPr>
          <p:nvPr>
            <p:ph idx="1"/>
          </p:nvPr>
        </p:nvSpPr>
        <p:spPr>
          <a:xfrm>
            <a:off x="1595438" y="923925"/>
            <a:ext cx="7091362" cy="2343150"/>
          </a:xfrm>
        </p:spPr>
        <p:txBody>
          <a:bodyPr>
            <a:normAutofit/>
          </a:bodyPr>
          <a:lstStyle/>
          <a:p>
            <a:pPr algn="ctr" eaLnBrk="1" hangingPunct="1">
              <a:lnSpc>
                <a:spcPct val="80000"/>
              </a:lnSpc>
            </a:pPr>
            <a:r>
              <a:rPr lang="lv-LV" altLang="en-US" dirty="0">
                <a:latin typeface="Calibri" panose="020F0502020204030204" pitchFamily="34" charset="0"/>
                <a:cs typeface="Calibri" panose="020F0502020204030204" pitchFamily="34" charset="0"/>
              </a:rPr>
              <a:t>Palīdzība profesionālās piemērotības noteikšanā, karjeras plānošanā, darba meklēšanas un saglabāšanas prasmju apguvē</a:t>
            </a:r>
          </a:p>
          <a:p>
            <a:pPr algn="ctr" eaLnBrk="1" hangingPunct="1">
              <a:lnSpc>
                <a:spcPct val="80000"/>
              </a:lnSpc>
            </a:pPr>
            <a:endParaRPr lang="lv-LV" altLang="en-US" dirty="0">
              <a:latin typeface="Calibri" panose="020F0502020204030204" pitchFamily="34" charset="0"/>
              <a:cs typeface="Calibri" panose="020F0502020204030204" pitchFamily="34" charset="0"/>
            </a:endParaRPr>
          </a:p>
        </p:txBody>
      </p:sp>
      <p:sp>
        <p:nvSpPr>
          <p:cNvPr id="31749" name="Text Placeholder 4"/>
          <p:cNvSpPr>
            <a:spLocks noGrp="1"/>
          </p:cNvSpPr>
          <p:nvPr>
            <p:ph type="body" sz="quarter" idx="12"/>
          </p:nvPr>
        </p:nvSpPr>
        <p:spPr>
          <a:xfrm>
            <a:off x="293914" y="1676103"/>
            <a:ext cx="7202261" cy="4969626"/>
          </a:xfrm>
        </p:spPr>
        <p:txBody>
          <a:bodyPr>
            <a:normAutofit/>
          </a:bodyPr>
          <a:lstStyle/>
          <a:p>
            <a:pPr algn="l" eaLnBrk="1" hangingPunct="1">
              <a:spcBef>
                <a:spcPct val="0"/>
              </a:spcBef>
              <a:buFont typeface="Arial" panose="020B0604020202020204" pitchFamily="34" charset="0"/>
              <a:buNone/>
              <a:defRPr/>
            </a:pPr>
            <a:r>
              <a:rPr lang="lv-LV" altLang="en-US" sz="1800" b="1" dirty="0">
                <a:latin typeface="Calibri" panose="020F0502020204030204" pitchFamily="34" charset="0"/>
                <a:cs typeface="Calibri" panose="020F0502020204030204" pitchFamily="34" charset="0"/>
              </a:rPr>
              <a:t>NVA piedāvā</a:t>
            </a:r>
          </a:p>
          <a:p>
            <a:pPr marL="285750" indent="-285750" algn="l" eaLnBrk="1" hangingPunct="1">
              <a:spcBef>
                <a:spcPct val="0"/>
              </a:spcBef>
              <a:buFont typeface="Arial" panose="020B0604020202020204" pitchFamily="34" charset="0"/>
              <a:buChar char="•"/>
              <a:defRPr/>
            </a:pPr>
            <a:r>
              <a:rPr lang="lv-LV" altLang="en-US" sz="1800" dirty="0">
                <a:latin typeface="Calibri" panose="020F0502020204030204" pitchFamily="34" charset="0"/>
                <a:cs typeface="Calibri" panose="020F0502020204030204" pitchFamily="34" charset="0"/>
              </a:rPr>
              <a:t>individuālās karjeras konsultācijas: </a:t>
            </a:r>
            <a:r>
              <a:rPr lang="lv-LV" sz="1800" dirty="0">
                <a:latin typeface="Calibri" panose="020F0502020204030204" pitchFamily="34" charset="0"/>
                <a:cs typeface="Calibri" panose="020F0502020204030204" pitchFamily="34" charset="0"/>
              </a:rPr>
              <a:t>profesionālās piemērotības, personības iezīmju un profesijas iezīmju izpēte, profesiju alternatīvu meklēšana, individuālā karjeras plāna sastādīšana, sagatavošanās darba intervijai, palīdzība CV un motivācijas vēstules sastādīšanā</a:t>
            </a:r>
          </a:p>
          <a:p>
            <a:pPr algn="l" eaLnBrk="1" hangingPunct="1">
              <a:spcBef>
                <a:spcPct val="0"/>
              </a:spcBef>
              <a:defRPr/>
            </a:pPr>
            <a:endParaRPr lang="lv-LV" altLang="en-US" sz="1800" dirty="0">
              <a:latin typeface="Calibri" panose="020F0502020204030204" pitchFamily="34" charset="0"/>
              <a:cs typeface="Calibri" panose="020F0502020204030204" pitchFamily="34" charset="0"/>
            </a:endParaRPr>
          </a:p>
          <a:p>
            <a:pPr marL="285750" indent="-285750" algn="l" eaLnBrk="1" hangingPunct="1">
              <a:spcBef>
                <a:spcPct val="0"/>
              </a:spcBef>
              <a:buFont typeface="Arial" panose="020B0604020202020204" pitchFamily="34" charset="0"/>
              <a:buChar char="•"/>
              <a:defRPr/>
            </a:pPr>
            <a:r>
              <a:rPr lang="lv-LV" altLang="en-US" sz="1800" dirty="0">
                <a:latin typeface="Calibri" panose="020F0502020204030204" pitchFamily="34" charset="0"/>
                <a:cs typeface="Calibri" panose="020F0502020204030204" pitchFamily="34" charset="0"/>
              </a:rPr>
              <a:t>individuālās diagnosticējošās konsultācijas: </a:t>
            </a:r>
            <a:r>
              <a:rPr lang="lv-LV" sz="1800" dirty="0">
                <a:latin typeface="Calibri" panose="020F0502020204030204" pitchFamily="34" charset="0"/>
                <a:cs typeface="Calibri" panose="020F0502020204030204" pitchFamily="34" charset="0"/>
              </a:rPr>
              <a:t>profesionālo slieksmju noteikšana,   domāšanas īpatnību, darbaspēju izpēte un to atbilstība profesionālajām iecerēm</a:t>
            </a:r>
          </a:p>
          <a:p>
            <a:pPr algn="l" eaLnBrk="1" hangingPunct="1">
              <a:spcBef>
                <a:spcPct val="0"/>
              </a:spcBef>
              <a:defRPr/>
            </a:pPr>
            <a:endParaRPr lang="lv-LV" altLang="en-US" sz="1800" dirty="0">
              <a:latin typeface="Calibri" panose="020F0502020204030204" pitchFamily="34" charset="0"/>
              <a:cs typeface="Calibri" panose="020F0502020204030204" pitchFamily="34" charset="0"/>
            </a:endParaRPr>
          </a:p>
          <a:p>
            <a:pPr marL="285750" indent="-285750" algn="l" eaLnBrk="1" hangingPunct="1">
              <a:spcBef>
                <a:spcPct val="0"/>
              </a:spcBef>
              <a:buFont typeface="Arial" panose="020B0604020202020204" pitchFamily="34" charset="0"/>
              <a:buChar char="•"/>
              <a:defRPr/>
            </a:pPr>
            <a:r>
              <a:rPr lang="lv-LV" altLang="en-US" sz="1800" dirty="0">
                <a:latin typeface="Calibri" panose="020F0502020204030204" pitchFamily="34" charset="0"/>
                <a:cs typeface="Calibri" panose="020F0502020204030204" pitchFamily="34" charset="0"/>
              </a:rPr>
              <a:t>grupas karjeras konsultācijas: </a:t>
            </a:r>
            <a:r>
              <a:rPr lang="lv-LV" sz="1800" dirty="0">
                <a:latin typeface="Calibri" panose="020F0502020204030204" pitchFamily="34" charset="0"/>
                <a:cs typeface="Calibri" panose="020F0502020204030204" pitchFamily="34" charset="0"/>
              </a:rPr>
              <a:t>karjeras veidošanas problēmu risināšana, informācija par izglītības iegūšanas un karjeras veidošanas iespējām, profesionālo kompetenču atbilstības izpēte darba tirgus prasībām </a:t>
            </a:r>
          </a:p>
          <a:p>
            <a:pPr marL="285750" indent="-285750" algn="l" eaLnBrk="1" hangingPunct="1">
              <a:spcBef>
                <a:spcPct val="0"/>
              </a:spcBef>
              <a:buFont typeface="Arial" panose="020B0604020202020204" pitchFamily="34" charset="0"/>
              <a:buChar char="•"/>
              <a:defRPr/>
            </a:pPr>
            <a:endParaRPr lang="lv-LV" altLang="en-US" sz="1800" dirty="0">
              <a:latin typeface="Calibri" panose="020F0502020204030204" pitchFamily="34" charset="0"/>
              <a:cs typeface="Calibri" panose="020F0502020204030204" pitchFamily="34" charset="0"/>
            </a:endParaRPr>
          </a:p>
          <a:p>
            <a:pPr marL="285750" indent="-285750" algn="l" eaLnBrk="1" hangingPunct="1">
              <a:spcBef>
                <a:spcPct val="0"/>
              </a:spcBef>
              <a:buFont typeface="Arial" panose="020B0604020202020204" pitchFamily="34" charset="0"/>
              <a:buChar char="•"/>
              <a:defRPr/>
            </a:pPr>
            <a:r>
              <a:rPr lang="lv-LV" altLang="en-US" sz="1800" dirty="0">
                <a:latin typeface="Calibri" panose="020F0502020204030204" pitchFamily="34" charset="0"/>
                <a:cs typeface="Calibri" panose="020F0502020204030204" pitchFamily="34" charset="0"/>
              </a:rPr>
              <a:t>grupas informatīvās konsultācijas: </a:t>
            </a:r>
            <a:r>
              <a:rPr lang="lv-LV" sz="1800" dirty="0">
                <a:latin typeface="Calibri" panose="020F0502020204030204" pitchFamily="34" charset="0"/>
                <a:cs typeface="Calibri" panose="020F0502020204030204" pitchFamily="34" charset="0"/>
              </a:rPr>
              <a:t>informācija par aktualitātēm darba tirgū, izvēlētās profesijas standarta prasībām un izglītības iespējām Latvijā</a:t>
            </a:r>
            <a:endParaRPr lang="lv-LV" altLang="en-US" sz="1800" dirty="0">
              <a:latin typeface="Calibri" panose="020F0502020204030204" pitchFamily="34" charset="0"/>
              <a:cs typeface="Calibri" panose="020F0502020204030204" pitchFamily="34" charset="0"/>
            </a:endParaRPr>
          </a:p>
          <a:p>
            <a:pPr algn="l">
              <a:buFont typeface="Arial" panose="020B0604020202020204" pitchFamily="34" charset="0"/>
              <a:buNone/>
              <a:defRPr/>
            </a:pPr>
            <a:endParaRPr lang="lv-LV" altLang="en-US" sz="1400" dirty="0">
              <a:cs typeface="Times New Roman" panose="02020603050405020304" pitchFamily="18" charset="0"/>
            </a:endParaRPr>
          </a:p>
          <a:p>
            <a:pPr algn="l">
              <a:buFont typeface="Arial" panose="020B0604020202020204" pitchFamily="34" charset="0"/>
              <a:buNone/>
              <a:defRPr/>
            </a:pPr>
            <a:endParaRPr lang="lv-LV" altLang="en-US" sz="1900" b="1" dirty="0">
              <a:latin typeface="Times New Roman" panose="02020603050405020304" pitchFamily="18" charset="0"/>
              <a:cs typeface="Times New Roman" panose="02020603050405020304" pitchFamily="18" charset="0"/>
            </a:endParaRPr>
          </a:p>
          <a:p>
            <a:pPr algn="l">
              <a:buFont typeface="Arial" panose="020B0604020202020204" pitchFamily="34" charset="0"/>
              <a:buNone/>
              <a:defRPr/>
            </a:pPr>
            <a:endParaRPr lang="en-US" altLang="en-US" sz="1400" dirty="0">
              <a:cs typeface="Times New Roman" panose="02020603050405020304" pitchFamily="18" charset="0"/>
            </a:endParaRPr>
          </a:p>
        </p:txBody>
      </p:sp>
      <p:pic>
        <p:nvPicPr>
          <p:cNvPr id="9" name="Picture 8"/>
          <p:cNvPicPr/>
          <p:nvPr/>
        </p:nvPicPr>
        <p:blipFill>
          <a:blip r:embed="rId3" cstate="email">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7496175" y="3429000"/>
            <a:ext cx="1647825" cy="2695575"/>
          </a:xfrm>
          <a:prstGeom prst="rect">
            <a:avLst/>
          </a:prstGeom>
          <a:noFill/>
          <a:ln w="9525">
            <a:noFill/>
            <a:miter lim="800000"/>
            <a:headEnd/>
            <a:tailEnd/>
          </a:ln>
        </p:spPr>
      </p:pic>
    </p:spTree>
    <p:extLst>
      <p:ext uri="{BB962C8B-B14F-4D97-AF65-F5344CB8AC3E}">
        <p14:creationId xmlns="" xmlns:p14="http://schemas.microsoft.com/office/powerpoint/2010/main" val="349455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00200" y="165100"/>
            <a:ext cx="7056438" cy="5878513"/>
          </a:xfrm>
        </p:spPr>
        <p:txBody>
          <a:bodyPr/>
          <a:lstStyle/>
          <a:p>
            <a:pPr algn="ctr"/>
            <a:r>
              <a:rPr lang="lv-LV" altLang="en-US" dirty="0">
                <a:solidFill>
                  <a:schemeClr val="accent3">
                    <a:lumMod val="75000"/>
                  </a:schemeClr>
                </a:solidFill>
                <a:latin typeface="+mj-lt"/>
                <a:ea typeface="MS PGothic" pitchFamily="34" charset="-128"/>
                <a:cs typeface="Arial" panose="020B0604020202020204" pitchFamily="34" charset="0"/>
              </a:rPr>
              <a:t>Pašapkalpošanās portāls </a:t>
            </a:r>
            <a:br>
              <a:rPr lang="lv-LV" altLang="en-US" dirty="0">
                <a:solidFill>
                  <a:schemeClr val="accent3">
                    <a:lumMod val="75000"/>
                  </a:schemeClr>
                </a:solidFill>
                <a:latin typeface="+mj-lt"/>
                <a:ea typeface="MS PGothic" pitchFamily="34" charset="-128"/>
                <a:cs typeface="Arial" panose="020B0604020202020204" pitchFamily="34" charset="0"/>
              </a:rPr>
            </a:br>
            <a:r>
              <a:rPr lang="lv-LV" altLang="en-US" sz="2000" b="0" dirty="0">
                <a:latin typeface="Times New Roman" panose="02020603050405020304" pitchFamily="18" charset="0"/>
                <a:cs typeface="Times New Roman" panose="02020603050405020304" pitchFamily="18" charset="0"/>
              </a:rPr>
              <a:t>https://cvvp.nva.gov.lv/#/pub/</a:t>
            </a:r>
            <a:endParaRPr lang="en-US" altLang="lv-LV" sz="2000" b="0" dirty="0">
              <a:cs typeface="Times New Roman" panose="02020603050405020304" pitchFamily="18" charset="0"/>
            </a:endParaRPr>
          </a:p>
        </p:txBody>
      </p:sp>
      <p:sp>
        <p:nvSpPr>
          <p:cNvPr id="9" name="Rectangle 8"/>
          <p:cNvSpPr/>
          <p:nvPr/>
        </p:nvSpPr>
        <p:spPr>
          <a:xfrm>
            <a:off x="251520" y="1700808"/>
            <a:ext cx="4572000" cy="338554"/>
          </a:xfrm>
          <a:prstGeom prst="rect">
            <a:avLst/>
          </a:prstGeom>
        </p:spPr>
        <p:txBody>
          <a:bodyPr>
            <a:spAutoFit/>
          </a:bodyPr>
          <a:lstStyle/>
          <a:p>
            <a:pPr algn="ctr"/>
            <a:r>
              <a:rPr lang="lv-LV" altLang="lv-LV" sz="1600" b="1" dirty="0">
                <a:latin typeface="Times New Roman" panose="02020603050405020304" pitchFamily="18" charset="0"/>
                <a:ea typeface="ＭＳ Ｐゴシック" panose="020B0600070205080204" pitchFamily="34" charset="-128"/>
              </a:rPr>
              <a:t>Vakanču meklēšana </a:t>
            </a:r>
            <a:r>
              <a:rPr lang="lv-LV" altLang="lv-LV" sz="1600" dirty="0">
                <a:latin typeface="Times New Roman" panose="02020603050405020304" pitchFamily="18" charset="0"/>
                <a:ea typeface="ＭＳ Ｐゴシック" panose="020B0600070205080204" pitchFamily="34" charset="-128"/>
              </a:rPr>
              <a:t>pēc dažādiem kritērijiem:</a:t>
            </a:r>
            <a:endParaRPr lang="lv-LV" sz="1600" dirty="0"/>
          </a:p>
        </p:txBody>
      </p:sp>
      <p:pic>
        <p:nvPicPr>
          <p:cNvPr id="10" name="Content Placeholder 6"/>
          <p:cNvPicPr>
            <a:picLocks noGrp="1" noChangeAspect="1"/>
          </p:cNvPicPr>
          <p:nvPr>
            <p:ph idx="1"/>
          </p:nvPr>
        </p:nvPicPr>
        <p:blipFill>
          <a:blip r:embed="rId2" cstate="print"/>
          <a:stretch>
            <a:fillRect/>
          </a:stretch>
        </p:blipFill>
        <p:spPr>
          <a:xfrm>
            <a:off x="251520" y="2060848"/>
            <a:ext cx="4714031" cy="2304256"/>
          </a:xfrm>
          <a:effectLst>
            <a:outerShdw blurRad="292100" dist="139700" dir="2700000" algn="tl" rotWithShape="0">
              <a:srgbClr val="333333">
                <a:alpha val="65000"/>
              </a:srgbClr>
            </a:outerShdw>
          </a:effectLst>
        </p:spPr>
      </p:pic>
      <p:sp>
        <p:nvSpPr>
          <p:cNvPr id="5" name="Rectangle 4"/>
          <p:cNvSpPr/>
          <p:nvPr/>
        </p:nvSpPr>
        <p:spPr>
          <a:xfrm>
            <a:off x="5292080" y="1484784"/>
            <a:ext cx="4572000" cy="338554"/>
          </a:xfrm>
          <a:prstGeom prst="rect">
            <a:avLst/>
          </a:prstGeom>
        </p:spPr>
        <p:txBody>
          <a:bodyPr>
            <a:spAutoFit/>
          </a:bodyPr>
          <a:lstStyle/>
          <a:p>
            <a:pPr algn="ctr"/>
            <a:r>
              <a:rPr lang="lv-LV" altLang="lv-LV" sz="1600" b="1" dirty="0">
                <a:latin typeface="Times New Roman" panose="02020603050405020304" pitchFamily="18" charset="0"/>
                <a:ea typeface="ＭＳ Ｐゴシック" panose="020B0600070205080204" pitchFamily="34" charset="-128"/>
              </a:rPr>
              <a:t>CV reģistrācija:</a:t>
            </a:r>
            <a:endParaRPr lang="lv-LV" sz="1600" b="1" dirty="0"/>
          </a:p>
        </p:txBody>
      </p:sp>
      <p:pic>
        <p:nvPicPr>
          <p:cNvPr id="6" name="Picture 5"/>
          <p:cNvPicPr>
            <a:picLocks noChangeAspect="1"/>
          </p:cNvPicPr>
          <p:nvPr/>
        </p:nvPicPr>
        <p:blipFill>
          <a:blip r:embed="rId3" cstate="print"/>
          <a:stretch>
            <a:fillRect/>
          </a:stretch>
        </p:blipFill>
        <p:spPr>
          <a:xfrm>
            <a:off x="6948264" y="1844824"/>
            <a:ext cx="1193800" cy="398463"/>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a:off x="7380312" y="2348880"/>
            <a:ext cx="288032" cy="28803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rgbClr val="FF0000"/>
              </a:solidFill>
            </a:endParaRPr>
          </a:p>
        </p:txBody>
      </p:sp>
      <p:pic>
        <p:nvPicPr>
          <p:cNvPr id="8" name="Content Placeholder 6"/>
          <p:cNvPicPr>
            <a:picLocks noChangeAspect="1"/>
          </p:cNvPicPr>
          <p:nvPr/>
        </p:nvPicPr>
        <p:blipFill>
          <a:blip r:embed="rId4" cstate="print"/>
          <a:stretch>
            <a:fillRect/>
          </a:stretch>
        </p:blipFill>
        <p:spPr bwMode="auto">
          <a:xfrm>
            <a:off x="6156176" y="2708920"/>
            <a:ext cx="2771948" cy="2831364"/>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1" name="TextBox 10"/>
          <p:cNvSpPr txBox="1"/>
          <p:nvPr/>
        </p:nvSpPr>
        <p:spPr>
          <a:xfrm>
            <a:off x="220486" y="5157192"/>
            <a:ext cx="5867942" cy="1723549"/>
          </a:xfrm>
          <a:prstGeom prst="rect">
            <a:avLst/>
          </a:prstGeom>
          <a:noFill/>
        </p:spPr>
        <p:txBody>
          <a:bodyPr wrap="square" rtlCol="0">
            <a:spAutoFit/>
          </a:bodyPr>
          <a:lstStyle/>
          <a:p>
            <a:r>
              <a:rPr lang="lv-LV" sz="1800" dirty="0">
                <a:latin typeface="Calibri" panose="020F0502020204030204" pitchFamily="34" charset="0"/>
                <a:cs typeface="Calibri" panose="020F0502020204030204" pitchFamily="34" charset="0"/>
              </a:rPr>
              <a:t>CV informāciju var labot, aktualizēt vai papildināt</a:t>
            </a:r>
          </a:p>
          <a:p>
            <a:endParaRPr lang="lv-LV" sz="1800" dirty="0">
              <a:latin typeface="Calibri" panose="020F0502020204030204" pitchFamily="34" charset="0"/>
              <a:cs typeface="Calibri" panose="020F0502020204030204" pitchFamily="34" charset="0"/>
            </a:endParaRPr>
          </a:p>
          <a:p>
            <a:r>
              <a:rPr lang="lv-LV" sz="1800" dirty="0">
                <a:latin typeface="Calibri" panose="020F0502020204030204" pitchFamily="34" charset="0"/>
                <a:cs typeface="Calibri" panose="020F0502020204030204" pitchFamily="34" charset="0"/>
              </a:rPr>
              <a:t>Ieguvumi pēc CV reģistrēšanas: ērta vakanču atlase, pamatojoties uz CV datiem.</a:t>
            </a:r>
          </a:p>
          <a:p>
            <a:endParaRPr lang="lv-LV" dirty="0">
              <a:latin typeface="Times New Roman" pitchFamily="18" charset="0"/>
              <a:cs typeface="Times New Roman" pitchFamily="18" charset="0"/>
            </a:endParaRPr>
          </a:p>
          <a:p>
            <a:endParaRPr lang="lv-LV" dirty="0">
              <a:latin typeface="Times New Roman" pitchFamily="18" charset="0"/>
              <a:cs typeface="Times New Roman" pitchFamily="18" charset="0"/>
            </a:endParaRPr>
          </a:p>
        </p:txBody>
      </p:sp>
    </p:spTree>
    <p:extLst>
      <p:ext uri="{BB962C8B-B14F-4D97-AF65-F5344CB8AC3E}">
        <p14:creationId xmlns="" xmlns:p14="http://schemas.microsoft.com/office/powerpoint/2010/main" val="26755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stretch>
            <a:fillRect/>
          </a:stretch>
        </p:blipFill>
        <p:spPr>
          <a:xfrm>
            <a:off x="296338" y="0"/>
            <a:ext cx="1761747" cy="1957803"/>
          </a:xfrm>
          <a:prstGeom prst="rect">
            <a:avLst/>
          </a:prstGeom>
          <a:noFill/>
          <a:ln>
            <a:noFill/>
          </a:ln>
        </p:spPr>
      </p:pic>
      <p:sp>
        <p:nvSpPr>
          <p:cNvPr id="5" name="Slide Number Placeholder 9"/>
          <p:cNvSpPr txBox="1"/>
          <p:nvPr/>
        </p:nvSpPr>
        <p:spPr>
          <a:xfrm>
            <a:off x="6553203" y="6410225"/>
            <a:ext cx="2133596" cy="365129"/>
          </a:xfrm>
          <a:prstGeom prst="rect">
            <a:avLst/>
          </a:prstGeom>
          <a:noFill/>
          <a:ln>
            <a:noFill/>
          </a:ln>
        </p:spPr>
        <p:txBody>
          <a:bodyPr vert="horz" wrap="square" lIns="91440" tIns="45720" rIns="91440" bIns="45720" anchor="ctr" anchorCtr="0" compatLnSpc="1"/>
          <a:lstStyle/>
          <a:p>
            <a:pPr algn="r" defTabSz="914400" fontAlgn="auto">
              <a:spcBef>
                <a:spcPts val="0"/>
              </a:spcBef>
              <a:spcAft>
                <a:spcPts val="0"/>
              </a:spcAft>
              <a:defRPr sz="1800" b="0" i="0" u="none" strike="noStrike" kern="0" cap="none" spc="0" baseline="0">
                <a:solidFill>
                  <a:srgbClr val="000000"/>
                </a:solidFill>
                <a:uFillTx/>
              </a:defRPr>
            </a:pPr>
            <a:fld id="{80B3E435-37CE-46CE-849B-B03964ECF82E}" type="slidenum">
              <a:rPr lang="lv-LV" sz="1200" kern="0" smtClean="0">
                <a:solidFill>
                  <a:srgbClr val="898989"/>
                </a:solidFill>
                <a:latin typeface="Calibri"/>
                <a:ea typeface=""/>
              </a:rPr>
              <a:pPr algn="r" defTabSz="914400" fontAlgn="auto">
                <a:spcBef>
                  <a:spcPts val="0"/>
                </a:spcBef>
                <a:spcAft>
                  <a:spcPts val="0"/>
                </a:spcAft>
                <a:defRPr sz="1800" b="0" i="0" u="none" strike="noStrike" kern="0" cap="none" spc="0" baseline="0">
                  <a:solidFill>
                    <a:srgbClr val="000000"/>
                  </a:solidFill>
                  <a:uFillTx/>
                </a:defRPr>
              </a:pPr>
              <a:t>19</a:t>
            </a:fld>
            <a:endParaRPr lang="lv-LV" sz="1200" kern="0">
              <a:solidFill>
                <a:srgbClr val="898989"/>
              </a:solidFill>
              <a:latin typeface="Calibri"/>
              <a:ea typeface=""/>
            </a:endParaRPr>
          </a:p>
        </p:txBody>
      </p:sp>
      <p:sp>
        <p:nvSpPr>
          <p:cNvPr id="8" name="Title 3"/>
          <p:cNvSpPr txBox="1">
            <a:spLocks/>
          </p:cNvSpPr>
          <p:nvPr/>
        </p:nvSpPr>
        <p:spPr>
          <a:xfrm>
            <a:off x="1636227" y="299742"/>
            <a:ext cx="6720455" cy="954907"/>
          </a:xfrm>
          <a:prstGeom prst="rect">
            <a:avLst/>
          </a:prstGeom>
          <a:noFill/>
          <a:ln>
            <a:noFill/>
          </a:ln>
        </p:spPr>
        <p:txBody>
          <a:bodyPr vert="horz" wrap="square" lIns="91440" tIns="45720" rIns="91440" bIns="45720" anchor="ctr" anchorCtr="0" compatLnSpc="1"/>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pPr defTabSz="938213" eaLnBrk="0" fontAlgn="base" hangingPunct="0">
              <a:spcBef>
                <a:spcPct val="0"/>
              </a:spcBef>
              <a:spcAft>
                <a:spcPct val="0"/>
              </a:spcAft>
            </a:pPr>
            <a:endParaRPr lang="lv-LV" sz="2500" b="1" dirty="0">
              <a:solidFill>
                <a:schemeClr val="accent3">
                  <a:lumMod val="50000"/>
                </a:schemeClr>
              </a:solidFill>
              <a:latin typeface="Times New Roman" pitchFamily="18"/>
              <a:cs typeface="Times New Roman" pitchFamily="18"/>
            </a:endParaRPr>
          </a:p>
          <a:p>
            <a:pPr defTabSz="938213" eaLnBrk="0" fontAlgn="base" hangingPunct="0">
              <a:spcBef>
                <a:spcPct val="0"/>
              </a:spcBef>
              <a:spcAft>
                <a:spcPct val="0"/>
              </a:spcAft>
            </a:pPr>
            <a:r>
              <a:rPr lang="lv-LV" sz="2400" b="1" dirty="0">
                <a:solidFill>
                  <a:schemeClr val="accent3">
                    <a:lumMod val="75000"/>
                  </a:schemeClr>
                </a:solidFill>
                <a:latin typeface="+mj-lt"/>
                <a:cs typeface="Arial" panose="020B0604020202020204" pitchFamily="34" charset="0"/>
              </a:rPr>
              <a:t>NVA atbalsts darbaspēka nodrošināšanā</a:t>
            </a:r>
          </a:p>
        </p:txBody>
      </p:sp>
      <p:pic>
        <p:nvPicPr>
          <p:cNvPr id="4" name="Picture 3"/>
          <p:cNvPicPr>
            <a:picLocks noChangeAspect="1"/>
          </p:cNvPicPr>
          <p:nvPr/>
        </p:nvPicPr>
        <p:blipFill>
          <a:blip r:embed="rId4"/>
          <a:stretch>
            <a:fillRect/>
          </a:stretch>
        </p:blipFill>
        <p:spPr>
          <a:xfrm>
            <a:off x="4562478" y="3419479"/>
            <a:ext cx="19044" cy="19041"/>
          </a:xfrm>
          <a:prstGeom prst="rect">
            <a:avLst/>
          </a:prstGeom>
        </p:spPr>
      </p:pic>
      <p:pic>
        <p:nvPicPr>
          <p:cNvPr id="6" name="Picture 5"/>
          <p:cNvPicPr>
            <a:picLocks noChangeAspect="1"/>
          </p:cNvPicPr>
          <p:nvPr/>
        </p:nvPicPr>
        <p:blipFill>
          <a:blip r:embed="rId5"/>
          <a:stretch>
            <a:fillRect/>
          </a:stretch>
        </p:blipFill>
        <p:spPr>
          <a:xfrm>
            <a:off x="4714878" y="3571879"/>
            <a:ext cx="19044" cy="19041"/>
          </a:xfrm>
          <a:prstGeom prst="rect">
            <a:avLst/>
          </a:prstGeom>
        </p:spPr>
      </p:pic>
      <p:pic>
        <p:nvPicPr>
          <p:cNvPr id="13" name="Picture 12"/>
          <p:cNvPicPr>
            <a:picLocks noChangeAspect="1"/>
          </p:cNvPicPr>
          <p:nvPr/>
        </p:nvPicPr>
        <p:blipFill>
          <a:blip r:embed="rId4"/>
          <a:stretch>
            <a:fillRect/>
          </a:stretch>
        </p:blipFill>
        <p:spPr>
          <a:xfrm>
            <a:off x="3987289" y="3332477"/>
            <a:ext cx="14283" cy="14281"/>
          </a:xfrm>
          <a:prstGeom prst="rect">
            <a:avLst/>
          </a:prstGeom>
        </p:spPr>
      </p:pic>
      <p:pic>
        <p:nvPicPr>
          <p:cNvPr id="14" name="Picture 13"/>
          <p:cNvPicPr>
            <a:picLocks noChangeAspect="1"/>
          </p:cNvPicPr>
          <p:nvPr/>
        </p:nvPicPr>
        <p:blipFill>
          <a:blip r:embed="rId5"/>
          <a:stretch>
            <a:fillRect/>
          </a:stretch>
        </p:blipFill>
        <p:spPr>
          <a:xfrm>
            <a:off x="4101589" y="3446777"/>
            <a:ext cx="14283" cy="14281"/>
          </a:xfrm>
          <a:prstGeom prst="rect">
            <a:avLst/>
          </a:prstGeom>
        </p:spPr>
      </p:pic>
      <p:sp>
        <p:nvSpPr>
          <p:cNvPr id="7" name="TextBox 6"/>
          <p:cNvSpPr txBox="1"/>
          <p:nvPr/>
        </p:nvSpPr>
        <p:spPr>
          <a:xfrm>
            <a:off x="555171" y="2048721"/>
            <a:ext cx="5947995" cy="3139321"/>
          </a:xfrm>
          <a:prstGeom prst="rect">
            <a:avLst/>
          </a:prstGeom>
          <a:noFill/>
        </p:spPr>
        <p:txBody>
          <a:bodyPr wrap="square" rtlCol="0">
            <a:spAutoFit/>
          </a:bodyPr>
          <a:lstStyle/>
          <a:p>
            <a:pPr marL="285750" indent="-285750">
              <a:spcBef>
                <a:spcPts val="1200"/>
              </a:spcBef>
              <a:buFont typeface="Wingdings" panose="05000000000000000000" pitchFamily="2" charset="2"/>
              <a:buChar char="§"/>
            </a:pPr>
            <a:r>
              <a:rPr lang="lv-LV" sz="2400" dirty="0">
                <a:latin typeface="Calibri" panose="020F0502020204030204" pitchFamily="34" charset="0"/>
                <a:cs typeface="Calibri" panose="020F0502020204030204" pitchFamily="34" charset="0"/>
              </a:rPr>
              <a:t>Vakanču reģistrēšana</a:t>
            </a:r>
          </a:p>
          <a:p>
            <a:pPr marL="285750" indent="-285750">
              <a:spcBef>
                <a:spcPts val="1200"/>
              </a:spcBef>
              <a:buFont typeface="Wingdings" panose="05000000000000000000" pitchFamily="2" charset="2"/>
              <a:buChar char="§"/>
            </a:pPr>
            <a:r>
              <a:rPr lang="lv-LV" sz="2400" dirty="0">
                <a:latin typeface="Calibri" panose="020F0502020204030204" pitchFamily="34" charset="0"/>
                <a:cs typeface="Calibri" panose="020F0502020204030204" pitchFamily="34" charset="0"/>
              </a:rPr>
              <a:t>Piemērota personāla atlase</a:t>
            </a:r>
          </a:p>
          <a:p>
            <a:pPr marL="285750" indent="-285750">
              <a:spcBef>
                <a:spcPts val="1200"/>
              </a:spcBef>
              <a:buFont typeface="Wingdings" panose="05000000000000000000" pitchFamily="2" charset="2"/>
              <a:buChar char="§"/>
            </a:pPr>
            <a:r>
              <a:rPr lang="lv-LV" sz="2400" dirty="0">
                <a:latin typeface="Calibri" panose="020F0502020204030204" pitchFamily="34" charset="0"/>
                <a:cs typeface="Calibri" panose="020F0502020204030204" pitchFamily="34" charset="0"/>
              </a:rPr>
              <a:t>CV un vakanču portāls</a:t>
            </a:r>
          </a:p>
          <a:p>
            <a:pPr marL="285750" indent="-285750">
              <a:spcBef>
                <a:spcPts val="1200"/>
              </a:spcBef>
              <a:buFont typeface="Wingdings" panose="05000000000000000000" pitchFamily="2" charset="2"/>
              <a:buChar char="§"/>
            </a:pPr>
            <a:r>
              <a:rPr lang="lv-LV" sz="2400" dirty="0">
                <a:latin typeface="Calibri" panose="020F0502020204030204" pitchFamily="34" charset="0"/>
                <a:cs typeface="Calibri" panose="020F0502020204030204" pitchFamily="34" charset="0"/>
              </a:rPr>
              <a:t>Aktīvie nodarbinātības pasākumi</a:t>
            </a:r>
          </a:p>
          <a:p>
            <a:pPr marL="285750" indent="-285750">
              <a:spcBef>
                <a:spcPts val="1200"/>
              </a:spcBef>
              <a:buFont typeface="Wingdings" panose="05000000000000000000" pitchFamily="2" charset="2"/>
              <a:buChar char="§"/>
            </a:pPr>
            <a:r>
              <a:rPr lang="lv-LV" sz="2400" dirty="0">
                <a:latin typeface="Calibri" panose="020F0502020204030204" pitchFamily="34" charset="0"/>
                <a:cs typeface="Calibri" panose="020F0502020204030204" pitchFamily="34" charset="0"/>
              </a:rPr>
              <a:t>Bezdarbnieku apmācības</a:t>
            </a:r>
          </a:p>
          <a:p>
            <a:pPr>
              <a:spcBef>
                <a:spcPts val="1200"/>
              </a:spcBef>
            </a:pPr>
            <a:endParaRPr lang="lv-LV" sz="2800" dirty="0"/>
          </a:p>
        </p:txBody>
      </p:sp>
      <p:pic>
        <p:nvPicPr>
          <p:cNvPr id="3" name="Picture 2"/>
          <p:cNvPicPr>
            <a:picLocks noChangeAspect="1"/>
          </p:cNvPicPr>
          <p:nvPr/>
        </p:nvPicPr>
        <p:blipFill>
          <a:blip r:embed="rId6" cstate="email"/>
          <a:stretch>
            <a:fillRect/>
          </a:stretch>
        </p:blipFill>
        <p:spPr>
          <a:xfrm>
            <a:off x="6167461" y="1592825"/>
            <a:ext cx="2219136" cy="1463167"/>
          </a:xfrm>
          <a:prstGeom prst="rect">
            <a:avLst/>
          </a:prstGeom>
        </p:spPr>
      </p:pic>
      <p:pic>
        <p:nvPicPr>
          <p:cNvPr id="9" name="Picture 8"/>
          <p:cNvPicPr>
            <a:picLocks noChangeAspect="1"/>
          </p:cNvPicPr>
          <p:nvPr/>
        </p:nvPicPr>
        <p:blipFill>
          <a:blip r:embed="rId7" cstate="email"/>
          <a:stretch>
            <a:fillRect/>
          </a:stretch>
        </p:blipFill>
        <p:spPr>
          <a:xfrm>
            <a:off x="6289391" y="3146910"/>
            <a:ext cx="1975275" cy="1481456"/>
          </a:xfrm>
          <a:prstGeom prst="rect">
            <a:avLst/>
          </a:prstGeom>
        </p:spPr>
      </p:pic>
      <p:pic>
        <p:nvPicPr>
          <p:cNvPr id="10" name="Picture 9"/>
          <p:cNvPicPr>
            <a:picLocks noChangeAspect="1"/>
          </p:cNvPicPr>
          <p:nvPr/>
        </p:nvPicPr>
        <p:blipFill>
          <a:blip r:embed="rId8" cstate="email"/>
          <a:stretch>
            <a:fillRect/>
          </a:stretch>
        </p:blipFill>
        <p:spPr>
          <a:xfrm>
            <a:off x="6102351" y="4880602"/>
            <a:ext cx="2349354" cy="1450974"/>
          </a:xfrm>
          <a:prstGeom prst="rect">
            <a:avLst/>
          </a:prstGeom>
        </p:spPr>
      </p:pic>
      <p:pic>
        <p:nvPicPr>
          <p:cNvPr id="11" name="Picture 10"/>
          <p:cNvPicPr>
            <a:picLocks noChangeAspect="1"/>
          </p:cNvPicPr>
          <p:nvPr/>
        </p:nvPicPr>
        <p:blipFill>
          <a:blip r:embed="rId9" cstate="email"/>
          <a:stretch>
            <a:fillRect/>
          </a:stretch>
        </p:blipFill>
        <p:spPr>
          <a:xfrm>
            <a:off x="3690651" y="4880602"/>
            <a:ext cx="2159305" cy="1450974"/>
          </a:xfrm>
          <a:prstGeom prst="rect">
            <a:avLst/>
          </a:prstGeom>
        </p:spPr>
      </p:pic>
      <p:pic>
        <p:nvPicPr>
          <p:cNvPr id="12" name="Picture 11"/>
          <p:cNvPicPr>
            <a:picLocks noChangeAspect="1"/>
          </p:cNvPicPr>
          <p:nvPr/>
        </p:nvPicPr>
        <p:blipFill>
          <a:blip r:embed="rId10" cstate="email"/>
          <a:stretch>
            <a:fillRect/>
          </a:stretch>
        </p:blipFill>
        <p:spPr>
          <a:xfrm>
            <a:off x="926974" y="4786072"/>
            <a:ext cx="2391874" cy="1545504"/>
          </a:xfrm>
          <a:prstGeom prst="rect">
            <a:avLst/>
          </a:prstGeom>
        </p:spPr>
      </p:pic>
    </p:spTree>
    <p:extLst>
      <p:ext uri="{BB962C8B-B14F-4D97-AF65-F5344CB8AC3E}">
        <p14:creationId xmlns="" xmlns:p14="http://schemas.microsoft.com/office/powerpoint/2010/main" val="206045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pPr>
              <a:defRPr/>
            </a:pPr>
            <a:fld id="{3AF45E7C-A1AD-4A7D-9477-0C0D51EC8E26}" type="slidenum">
              <a:rPr lang="en-US" altLang="lv-LV" smtClean="0"/>
              <a:pPr>
                <a:defRPr/>
              </a:pPr>
              <a:t>2</a:t>
            </a:fld>
            <a:endParaRPr lang="en-US" altLang="lv-LV"/>
          </a:p>
        </p:txBody>
      </p:sp>
      <p:sp>
        <p:nvSpPr>
          <p:cNvPr id="9" name="Title 1"/>
          <p:cNvSpPr txBox="1">
            <a:spLocks/>
          </p:cNvSpPr>
          <p:nvPr/>
        </p:nvSpPr>
        <p:spPr bwMode="auto">
          <a:xfrm>
            <a:off x="2330825" y="66564"/>
            <a:ext cx="5786202" cy="865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2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dirty="0">
                <a:solidFill>
                  <a:srgbClr val="5A702E"/>
                </a:solidFill>
                <a:latin typeface="Times New Roman" pitchFamily="18" charset="0"/>
                <a:ea typeface="MS PGothic" pitchFamily="34" charset="-128"/>
              </a:rPr>
              <a:t/>
            </a:r>
            <a:br>
              <a:rPr lang="lv-LV" altLang="lv-LV" dirty="0">
                <a:solidFill>
                  <a:srgbClr val="5A702E"/>
                </a:solidFill>
                <a:latin typeface="Times New Roman" pitchFamily="18" charset="0"/>
                <a:ea typeface="MS PGothic" pitchFamily="34" charset="-128"/>
              </a:rPr>
            </a:br>
            <a:r>
              <a:rPr lang="lv-LV" altLang="lv-LV" dirty="0">
                <a:solidFill>
                  <a:srgbClr val="5A702E"/>
                </a:solidFill>
                <a:latin typeface="Times New Roman" pitchFamily="18" charset="0"/>
                <a:ea typeface="MS PGothic" pitchFamily="34" charset="-128"/>
              </a:rPr>
              <a:t>Reģistrētais bezdarba līmenis* novados (1)</a:t>
            </a:r>
            <a:br>
              <a:rPr lang="lv-LV" altLang="lv-LV" dirty="0">
                <a:solidFill>
                  <a:srgbClr val="5A702E"/>
                </a:solidFill>
                <a:latin typeface="Times New Roman" pitchFamily="18" charset="0"/>
                <a:ea typeface="MS PGothic" pitchFamily="34" charset="-128"/>
              </a:rPr>
            </a:br>
            <a:endParaRPr lang="lv-LV" altLang="lv-LV" sz="1800" b="0" dirty="0">
              <a:solidFill>
                <a:srgbClr val="5A702E"/>
              </a:solidFill>
              <a:latin typeface="Times New Roman" pitchFamily="18" charset="0"/>
              <a:ea typeface="MS PGothic" pitchFamily="34" charset="-128"/>
            </a:endParaRPr>
          </a:p>
        </p:txBody>
      </p:sp>
      <p:sp>
        <p:nvSpPr>
          <p:cNvPr id="10" name="Rectangle 9"/>
          <p:cNvSpPr/>
          <p:nvPr/>
        </p:nvSpPr>
        <p:spPr>
          <a:xfrm>
            <a:off x="190920" y="6498595"/>
            <a:ext cx="4863402" cy="261610"/>
          </a:xfrm>
          <a:prstGeom prst="rect">
            <a:avLst/>
          </a:prstGeom>
        </p:spPr>
        <p:txBody>
          <a:bodyPr wrap="square">
            <a:spAutoFit/>
          </a:bodyPr>
          <a:lstStyle/>
          <a:p>
            <a:pPr algn="ctr">
              <a:defRPr/>
            </a:pPr>
            <a:r>
              <a:rPr lang="lv-LV" altLang="lv-LV" sz="1100" dirty="0"/>
              <a:t>*Reģistrēto bezdarbnieku skaits pret iedzīvotāju darbspējas vecumā skaitu %</a:t>
            </a:r>
          </a:p>
        </p:txBody>
      </p:sp>
      <p:graphicFrame>
        <p:nvGraphicFramePr>
          <p:cNvPr id="11" name="Diagram 10"/>
          <p:cNvGraphicFramePr/>
          <p:nvPr>
            <p:extLst>
              <p:ext uri="{D42A27DB-BD31-4B8C-83A1-F6EECF244321}">
                <p14:modId xmlns="" xmlns:p14="http://schemas.microsoft.com/office/powerpoint/2010/main" val="44129292"/>
              </p:ext>
            </p:extLst>
          </p:nvPr>
        </p:nvGraphicFramePr>
        <p:xfrm>
          <a:off x="595783" y="5459276"/>
          <a:ext cx="8343901" cy="87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cstate="email"/>
          <a:stretch>
            <a:fillRect/>
          </a:stretch>
        </p:blipFill>
        <p:spPr>
          <a:xfrm>
            <a:off x="1570944" y="1330170"/>
            <a:ext cx="6640194" cy="3985518"/>
          </a:xfrm>
          <a:prstGeom prst="rect">
            <a:avLst/>
          </a:prstGeom>
        </p:spPr>
      </p:pic>
      <p:cxnSp>
        <p:nvCxnSpPr>
          <p:cNvPr id="5" name="Straight Arrow Connector 4"/>
          <p:cNvCxnSpPr/>
          <p:nvPr/>
        </p:nvCxnSpPr>
        <p:spPr>
          <a:xfrm flipV="1">
            <a:off x="7443787" y="3411415"/>
            <a:ext cx="673240" cy="2763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endCxn id="6" idx="3"/>
          </p:cNvCxnSpPr>
          <p:nvPr/>
        </p:nvCxnSpPr>
        <p:spPr>
          <a:xfrm flipV="1">
            <a:off x="7845394" y="3322929"/>
            <a:ext cx="365744" cy="666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endCxn id="6" idx="3"/>
          </p:cNvCxnSpPr>
          <p:nvPr/>
        </p:nvCxnSpPr>
        <p:spPr>
          <a:xfrm flipV="1">
            <a:off x="7127958" y="3322929"/>
            <a:ext cx="1083180" cy="5456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endCxn id="6" idx="3"/>
          </p:cNvCxnSpPr>
          <p:nvPr/>
        </p:nvCxnSpPr>
        <p:spPr>
          <a:xfrm flipV="1">
            <a:off x="7539940" y="3322929"/>
            <a:ext cx="671198" cy="8053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TextBox 32"/>
          <p:cNvSpPr txBox="1"/>
          <p:nvPr/>
        </p:nvSpPr>
        <p:spPr>
          <a:xfrm>
            <a:off x="8211138" y="3195637"/>
            <a:ext cx="924448" cy="353943"/>
          </a:xfrm>
          <a:prstGeom prst="rect">
            <a:avLst/>
          </a:prstGeom>
          <a:noFill/>
        </p:spPr>
        <p:txBody>
          <a:bodyPr wrap="square" rtlCol="0">
            <a:spAutoFit/>
          </a:bodyPr>
          <a:lstStyle/>
          <a:p>
            <a:r>
              <a:rPr lang="lv-LV" b="1" dirty="0">
                <a:solidFill>
                  <a:srgbClr val="FF0000"/>
                </a:solidFill>
              </a:rPr>
              <a:t>~21%</a:t>
            </a:r>
          </a:p>
        </p:txBody>
      </p:sp>
      <p:cxnSp>
        <p:nvCxnSpPr>
          <p:cNvPr id="35" name="Straight Arrow Connector 34"/>
          <p:cNvCxnSpPr/>
          <p:nvPr/>
        </p:nvCxnSpPr>
        <p:spPr>
          <a:xfrm flipV="1">
            <a:off x="4501662" y="1507142"/>
            <a:ext cx="1929283" cy="22627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0" name="Straight Arrow Connector 39"/>
          <p:cNvCxnSpPr/>
          <p:nvPr/>
        </p:nvCxnSpPr>
        <p:spPr>
          <a:xfrm flipV="1">
            <a:off x="6018544" y="1507142"/>
            <a:ext cx="391677" cy="109658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3" name="Straight Arrow Connector 42"/>
          <p:cNvCxnSpPr/>
          <p:nvPr/>
        </p:nvCxnSpPr>
        <p:spPr>
          <a:xfrm flipV="1">
            <a:off x="5737609" y="1507142"/>
            <a:ext cx="693336" cy="15800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Straight Arrow Connector 46"/>
          <p:cNvCxnSpPr/>
          <p:nvPr/>
        </p:nvCxnSpPr>
        <p:spPr>
          <a:xfrm flipV="1">
            <a:off x="5375868" y="1554927"/>
            <a:ext cx="1055077" cy="40524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0" name="TextBox 49"/>
          <p:cNvSpPr txBox="1"/>
          <p:nvPr/>
        </p:nvSpPr>
        <p:spPr>
          <a:xfrm>
            <a:off x="6523381" y="1330170"/>
            <a:ext cx="1137466" cy="353943"/>
          </a:xfrm>
          <a:prstGeom prst="rect">
            <a:avLst/>
          </a:prstGeom>
          <a:noFill/>
        </p:spPr>
        <p:txBody>
          <a:bodyPr wrap="square" rtlCol="0">
            <a:spAutoFit/>
          </a:bodyPr>
          <a:lstStyle/>
          <a:p>
            <a:r>
              <a:rPr lang="lv-LV" b="1" dirty="0">
                <a:solidFill>
                  <a:schemeClr val="accent3"/>
                </a:solidFill>
              </a:rPr>
              <a:t>~3,5%</a:t>
            </a:r>
          </a:p>
        </p:txBody>
      </p:sp>
    </p:spTree>
    <p:extLst>
      <p:ext uri="{BB962C8B-B14F-4D97-AF65-F5344CB8AC3E}">
        <p14:creationId xmlns="" xmlns:p14="http://schemas.microsoft.com/office/powerpoint/2010/main" val="421333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583" y="381000"/>
            <a:ext cx="6710218" cy="1036642"/>
          </a:xfrm>
        </p:spPr>
        <p:txBody>
          <a:bodyPr>
            <a:normAutofit fontScale="90000"/>
          </a:bodyPr>
          <a:lstStyle/>
          <a:p>
            <a:pPr algn="ctr"/>
            <a:r>
              <a:rPr lang="lv-LV" sz="1800" dirty="0">
                <a:solidFill>
                  <a:schemeClr val="accent3">
                    <a:lumMod val="50000"/>
                  </a:schemeClr>
                </a:solidFill>
              </a:rPr>
              <a:t/>
            </a:r>
            <a:br>
              <a:rPr lang="lv-LV" sz="1800" dirty="0">
                <a:solidFill>
                  <a:schemeClr val="accent3">
                    <a:lumMod val="50000"/>
                  </a:schemeClr>
                </a:solidFill>
              </a:rPr>
            </a:br>
            <a:r>
              <a:rPr lang="lv-LV" dirty="0">
                <a:solidFill>
                  <a:schemeClr val="accent3">
                    <a:lumMod val="75000"/>
                  </a:schemeClr>
                </a:solidFill>
                <a:latin typeface="+mj-lt"/>
                <a:ea typeface="MS PGothic" pitchFamily="34" charset="-128"/>
                <a:cs typeface="Arial" panose="020B0604020202020204" pitchFamily="34" charset="0"/>
              </a:rPr>
              <a:t>«Esi nodarbināts laukos!»</a:t>
            </a:r>
            <a:br>
              <a:rPr lang="lv-LV" dirty="0">
                <a:solidFill>
                  <a:schemeClr val="accent3">
                    <a:lumMod val="75000"/>
                  </a:schemeClr>
                </a:solidFill>
                <a:latin typeface="+mj-lt"/>
                <a:ea typeface="MS PGothic" pitchFamily="34" charset="-128"/>
                <a:cs typeface="Arial" panose="020B0604020202020204" pitchFamily="34" charset="0"/>
              </a:rPr>
            </a:br>
            <a:endParaRPr lang="lv-LV" dirty="0">
              <a:solidFill>
                <a:schemeClr val="accent3">
                  <a:lumMod val="75000"/>
                </a:schemeClr>
              </a:solidFill>
              <a:latin typeface="+mj-lt"/>
              <a:ea typeface="MS PGothic" pitchFamily="34" charset="-128"/>
              <a:cs typeface="Arial" panose="020B0604020202020204" pitchFamily="34" charset="0"/>
            </a:endParaRPr>
          </a:p>
        </p:txBody>
      </p:sp>
      <p:sp>
        <p:nvSpPr>
          <p:cNvPr id="3" name="Content Placeholder 2"/>
          <p:cNvSpPr>
            <a:spLocks noGrp="1"/>
          </p:cNvSpPr>
          <p:nvPr>
            <p:ph idx="1"/>
          </p:nvPr>
        </p:nvSpPr>
        <p:spPr>
          <a:xfrm>
            <a:off x="1001795" y="1417642"/>
            <a:ext cx="7517758" cy="2687782"/>
          </a:xfrm>
        </p:spPr>
        <p:txBody>
          <a:bodyPr>
            <a:normAutofit/>
          </a:bodyPr>
          <a:lstStyle/>
          <a:p>
            <a:pPr>
              <a:spcBef>
                <a:spcPts val="0"/>
              </a:spcBef>
            </a:pPr>
            <a:endParaRPr lang="lv-LV" sz="800" u="sng" dirty="0"/>
          </a:p>
          <a:p>
            <a:pPr>
              <a:spcBef>
                <a:spcPts val="0"/>
              </a:spcBef>
            </a:pPr>
            <a:r>
              <a:rPr lang="lv-LV" b="1" u="sng" dirty="0">
                <a:latin typeface="Calibri" panose="020F0502020204030204" pitchFamily="34" charset="0"/>
              </a:rPr>
              <a:t>Mērķis </a:t>
            </a:r>
            <a:r>
              <a:rPr lang="lv-LV" dirty="0">
                <a:latin typeface="Calibri" panose="020F0502020204030204" pitchFamily="34" charset="0"/>
              </a:rPr>
              <a:t>– sniegt atbalstu lauksaimniekiem, zemnieku saimniecībām un komercuzņēmumiem  piesaistīt trūkstošo darbaspēku darbiem lauku saimniecībās un uzņēmumos</a:t>
            </a:r>
          </a:p>
          <a:p>
            <a:pPr>
              <a:spcBef>
                <a:spcPts val="0"/>
              </a:spcBef>
            </a:pPr>
            <a:endParaRPr lang="lv-LV" sz="1600" dirty="0">
              <a:latin typeface="Calibri" panose="020F0502020204030204" pitchFamily="34" charset="0"/>
            </a:endParaRPr>
          </a:p>
        </p:txBody>
      </p:sp>
      <p:sp>
        <p:nvSpPr>
          <p:cNvPr id="6" name="Slide Number Placeholder 5"/>
          <p:cNvSpPr>
            <a:spLocks noGrp="1"/>
          </p:cNvSpPr>
          <p:nvPr>
            <p:ph type="sldNum" sz="quarter" idx="13"/>
          </p:nvPr>
        </p:nvSpPr>
        <p:spPr>
          <a:xfrm>
            <a:off x="8352305" y="6324600"/>
            <a:ext cx="486895" cy="304800"/>
          </a:xfrm>
        </p:spPr>
        <p:txBody>
          <a:bodyPr/>
          <a:lstStyle/>
          <a:p>
            <a:pPr>
              <a:defRPr/>
            </a:pPr>
            <a:fld id="{2BF9563C-6B17-4836-A8F6-C4CD1EDB41D8}" type="slidenum">
              <a:rPr lang="en-US" altLang="lv-LV" smtClean="0"/>
              <a:pPr>
                <a:defRPr/>
              </a:pPr>
              <a:t>20</a:t>
            </a:fld>
            <a:endParaRPr lang="en-US" altLang="lv-LV" dirty="0"/>
          </a:p>
        </p:txBody>
      </p:sp>
      <p:graphicFrame>
        <p:nvGraphicFramePr>
          <p:cNvPr id="7" name="Table 6"/>
          <p:cNvGraphicFramePr>
            <a:graphicFrameLocks noGrp="1"/>
          </p:cNvGraphicFramePr>
          <p:nvPr>
            <p:extLst>
              <p:ext uri="{D42A27DB-BD31-4B8C-83A1-F6EECF244321}">
                <p14:modId xmlns="" xmlns:p14="http://schemas.microsoft.com/office/powerpoint/2010/main" val="684547941"/>
              </p:ext>
            </p:extLst>
          </p:nvPr>
        </p:nvGraphicFramePr>
        <p:xfrm>
          <a:off x="698169" y="2610002"/>
          <a:ext cx="7821384" cy="1980206"/>
        </p:xfrm>
        <a:graphic>
          <a:graphicData uri="http://schemas.openxmlformats.org/drawingml/2006/table">
            <a:tbl>
              <a:tblPr firstRow="1" bandRow="1">
                <a:tableStyleId>{F5AB1C69-6EDB-4FF4-983F-18BD219EF322}</a:tableStyleId>
              </a:tblPr>
              <a:tblGrid>
                <a:gridCol w="1355270">
                  <a:extLst>
                    <a:ext uri="{9D8B030D-6E8A-4147-A177-3AD203B41FA5}">
                      <a16:colId xmlns="" xmlns:a16="http://schemas.microsoft.com/office/drawing/2014/main" val="20000"/>
                    </a:ext>
                  </a:extLst>
                </a:gridCol>
                <a:gridCol w="1861457">
                  <a:extLst>
                    <a:ext uri="{9D8B030D-6E8A-4147-A177-3AD203B41FA5}">
                      <a16:colId xmlns="" xmlns:a16="http://schemas.microsoft.com/office/drawing/2014/main" val="20001"/>
                    </a:ext>
                  </a:extLst>
                </a:gridCol>
                <a:gridCol w="2106386">
                  <a:extLst>
                    <a:ext uri="{9D8B030D-6E8A-4147-A177-3AD203B41FA5}">
                      <a16:colId xmlns="" xmlns:a16="http://schemas.microsoft.com/office/drawing/2014/main" val="20002"/>
                    </a:ext>
                  </a:extLst>
                </a:gridCol>
                <a:gridCol w="2498271">
                  <a:extLst>
                    <a:ext uri="{9D8B030D-6E8A-4147-A177-3AD203B41FA5}">
                      <a16:colId xmlns="" xmlns:a16="http://schemas.microsoft.com/office/drawing/2014/main" val="20003"/>
                    </a:ext>
                  </a:extLst>
                </a:gridCol>
              </a:tblGrid>
              <a:tr h="880144">
                <a:tc>
                  <a:txBody>
                    <a:bodyPr/>
                    <a:lstStyle/>
                    <a:p>
                      <a:r>
                        <a:rPr lang="lv-LV" sz="2400" noProof="0" dirty="0"/>
                        <a:t>Gads</a:t>
                      </a:r>
                      <a:endParaRPr lang="en-US" sz="2400" noProof="0" dirty="0"/>
                    </a:p>
                  </a:txBody>
                  <a:tcPr/>
                </a:tc>
                <a:tc>
                  <a:txBody>
                    <a:bodyPr/>
                    <a:lstStyle/>
                    <a:p>
                      <a:r>
                        <a:rPr lang="lv-LV" sz="2400" noProof="0" dirty="0"/>
                        <a:t>Pasākumi</a:t>
                      </a:r>
                      <a:endParaRPr lang="en-US" sz="2400" noProof="0" dirty="0"/>
                    </a:p>
                  </a:txBody>
                  <a:tcPr/>
                </a:tc>
                <a:tc>
                  <a:txBody>
                    <a:bodyPr/>
                    <a:lstStyle/>
                    <a:p>
                      <a:r>
                        <a:rPr lang="lv-LV" sz="2400" noProof="0" dirty="0"/>
                        <a:t>Darba devēji</a:t>
                      </a:r>
                      <a:endParaRPr lang="en-US" sz="2400" noProof="0" dirty="0"/>
                    </a:p>
                  </a:txBody>
                  <a:tcPr/>
                </a:tc>
                <a:tc>
                  <a:txBody>
                    <a:bodyPr/>
                    <a:lstStyle/>
                    <a:p>
                      <a:r>
                        <a:rPr lang="lv-LV" sz="2400" noProof="0" dirty="0"/>
                        <a:t>Darba meklētāji</a:t>
                      </a:r>
                      <a:endParaRPr lang="en-US" sz="2400" noProof="0" dirty="0"/>
                    </a:p>
                  </a:txBody>
                  <a:tcPr/>
                </a:tc>
                <a:extLst>
                  <a:ext uri="{0D108BD9-81ED-4DB2-BD59-A6C34878D82A}">
                    <a16:rowId xmlns="" xmlns:a16="http://schemas.microsoft.com/office/drawing/2014/main" val="10000"/>
                  </a:ext>
                </a:extLst>
              </a:tr>
              <a:tr h="550031">
                <a:tc>
                  <a:txBody>
                    <a:bodyPr/>
                    <a:lstStyle/>
                    <a:p>
                      <a:r>
                        <a:rPr lang="en-US" sz="2400" noProof="0" dirty="0"/>
                        <a:t>2015</a:t>
                      </a:r>
                    </a:p>
                  </a:txBody>
                  <a:tcPr/>
                </a:tc>
                <a:tc>
                  <a:txBody>
                    <a:bodyPr/>
                    <a:lstStyle/>
                    <a:p>
                      <a:r>
                        <a:rPr lang="en-US" sz="2400" noProof="0" dirty="0"/>
                        <a:t>3</a:t>
                      </a:r>
                    </a:p>
                  </a:txBody>
                  <a:tcPr/>
                </a:tc>
                <a:tc>
                  <a:txBody>
                    <a:bodyPr/>
                    <a:lstStyle/>
                    <a:p>
                      <a:r>
                        <a:rPr lang="en-US" sz="2400" noProof="0" dirty="0"/>
                        <a:t>20</a:t>
                      </a:r>
                    </a:p>
                  </a:txBody>
                  <a:tcPr/>
                </a:tc>
                <a:tc>
                  <a:txBody>
                    <a:bodyPr/>
                    <a:lstStyle/>
                    <a:p>
                      <a:r>
                        <a:rPr lang="en-US" sz="2400" noProof="0" dirty="0"/>
                        <a:t>151</a:t>
                      </a:r>
                    </a:p>
                  </a:txBody>
                  <a:tcPr/>
                </a:tc>
                <a:extLst>
                  <a:ext uri="{0D108BD9-81ED-4DB2-BD59-A6C34878D82A}">
                    <a16:rowId xmlns="" xmlns:a16="http://schemas.microsoft.com/office/drawing/2014/main" val="10001"/>
                  </a:ext>
                </a:extLst>
              </a:tr>
              <a:tr h="550031">
                <a:tc>
                  <a:txBody>
                    <a:bodyPr/>
                    <a:lstStyle/>
                    <a:p>
                      <a:r>
                        <a:rPr lang="en-US" sz="2400" noProof="0" dirty="0"/>
                        <a:t>2016</a:t>
                      </a:r>
                    </a:p>
                  </a:txBody>
                  <a:tcPr/>
                </a:tc>
                <a:tc>
                  <a:txBody>
                    <a:bodyPr/>
                    <a:lstStyle/>
                    <a:p>
                      <a:r>
                        <a:rPr lang="en-US" sz="2400" noProof="0" dirty="0"/>
                        <a:t>8</a:t>
                      </a:r>
                    </a:p>
                  </a:txBody>
                  <a:tcPr/>
                </a:tc>
                <a:tc>
                  <a:txBody>
                    <a:bodyPr/>
                    <a:lstStyle/>
                    <a:p>
                      <a:r>
                        <a:rPr lang="en-US" sz="2400" noProof="0" dirty="0"/>
                        <a:t>59</a:t>
                      </a:r>
                    </a:p>
                  </a:txBody>
                  <a:tcPr/>
                </a:tc>
                <a:tc>
                  <a:txBody>
                    <a:bodyPr/>
                    <a:lstStyle/>
                    <a:p>
                      <a:r>
                        <a:rPr lang="en-US" sz="2400" noProof="0" dirty="0"/>
                        <a:t>468</a:t>
                      </a:r>
                    </a:p>
                  </a:txBody>
                  <a:tcPr/>
                </a:tc>
                <a:extLst>
                  <a:ext uri="{0D108BD9-81ED-4DB2-BD59-A6C34878D82A}">
                    <a16:rowId xmlns="" xmlns:a16="http://schemas.microsoft.com/office/drawing/2014/main" val="10002"/>
                  </a:ext>
                </a:extLst>
              </a:tr>
            </a:tbl>
          </a:graphicData>
        </a:graphic>
      </p:graphicFrame>
      <p:pic>
        <p:nvPicPr>
          <p:cNvPr id="8" name="Picture 7"/>
          <p:cNvPicPr>
            <a:picLocks noChangeAspect="1"/>
          </p:cNvPicPr>
          <p:nvPr/>
        </p:nvPicPr>
        <p:blipFill>
          <a:blip r:embed="rId2" cstate="email"/>
          <a:stretch>
            <a:fillRect/>
          </a:stretch>
        </p:blipFill>
        <p:spPr>
          <a:xfrm>
            <a:off x="487351" y="4696801"/>
            <a:ext cx="2584928" cy="1932599"/>
          </a:xfrm>
          <a:prstGeom prst="rect">
            <a:avLst/>
          </a:prstGeom>
        </p:spPr>
      </p:pic>
      <p:pic>
        <p:nvPicPr>
          <p:cNvPr id="9" name="Picture 8"/>
          <p:cNvPicPr>
            <a:picLocks noChangeAspect="1"/>
          </p:cNvPicPr>
          <p:nvPr/>
        </p:nvPicPr>
        <p:blipFill>
          <a:blip r:embed="rId3" cstate="email"/>
          <a:stretch>
            <a:fillRect/>
          </a:stretch>
        </p:blipFill>
        <p:spPr>
          <a:xfrm>
            <a:off x="3231133" y="4696801"/>
            <a:ext cx="2584928" cy="1932599"/>
          </a:xfrm>
          <a:prstGeom prst="rect">
            <a:avLst/>
          </a:prstGeom>
        </p:spPr>
      </p:pic>
      <p:pic>
        <p:nvPicPr>
          <p:cNvPr id="10" name="Picture 9"/>
          <p:cNvPicPr>
            <a:picLocks noChangeAspect="1"/>
          </p:cNvPicPr>
          <p:nvPr/>
        </p:nvPicPr>
        <p:blipFill>
          <a:blip r:embed="rId4" cstate="email"/>
          <a:stretch>
            <a:fillRect/>
          </a:stretch>
        </p:blipFill>
        <p:spPr>
          <a:xfrm>
            <a:off x="5949815" y="4696801"/>
            <a:ext cx="2755631" cy="1932599"/>
          </a:xfrm>
          <a:prstGeom prst="rect">
            <a:avLst/>
          </a:prstGeom>
        </p:spPr>
      </p:pic>
    </p:spTree>
    <p:extLst>
      <p:ext uri="{BB962C8B-B14F-4D97-AF65-F5344CB8AC3E}">
        <p14:creationId xmlns="" xmlns:p14="http://schemas.microsoft.com/office/powerpoint/2010/main" val="12051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583" y="899321"/>
            <a:ext cx="3936653" cy="1036642"/>
          </a:xfrm>
        </p:spPr>
        <p:txBody>
          <a:bodyPr>
            <a:normAutofit/>
          </a:bodyPr>
          <a:lstStyle/>
          <a:p>
            <a:pPr algn="ctr"/>
            <a:r>
              <a:rPr lang="lv-LV" dirty="0">
                <a:solidFill>
                  <a:schemeClr val="accent3">
                    <a:lumMod val="75000"/>
                  </a:schemeClr>
                </a:solidFill>
                <a:latin typeface="+mj-lt"/>
                <a:ea typeface="MS PGothic" pitchFamily="34" charset="-128"/>
                <a:cs typeface="Arial" panose="020B0604020202020204" pitchFamily="34" charset="0"/>
              </a:rPr>
              <a:t>«Vakanču gadatirgus»</a:t>
            </a:r>
          </a:p>
        </p:txBody>
      </p:sp>
      <p:sp>
        <p:nvSpPr>
          <p:cNvPr id="6" name="Slide Number Placeholder 5"/>
          <p:cNvSpPr>
            <a:spLocks noGrp="1"/>
          </p:cNvSpPr>
          <p:nvPr>
            <p:ph type="sldNum" sz="quarter" idx="13"/>
          </p:nvPr>
        </p:nvSpPr>
        <p:spPr>
          <a:xfrm>
            <a:off x="8352305" y="6324600"/>
            <a:ext cx="486895" cy="304800"/>
          </a:xfrm>
        </p:spPr>
        <p:txBody>
          <a:bodyPr/>
          <a:lstStyle/>
          <a:p>
            <a:pPr>
              <a:defRPr/>
            </a:pPr>
            <a:fld id="{2BF9563C-6B17-4836-A8F6-C4CD1EDB41D8}" type="slidenum">
              <a:rPr lang="en-US" altLang="lv-LV" smtClean="0"/>
              <a:pPr>
                <a:defRPr/>
              </a:pPr>
              <a:t>21</a:t>
            </a:fld>
            <a:endParaRPr lang="en-US" altLang="lv-LV" dirty="0"/>
          </a:p>
        </p:txBody>
      </p:sp>
      <p:graphicFrame>
        <p:nvGraphicFramePr>
          <p:cNvPr id="7" name="Content Placeholder 8"/>
          <p:cNvGraphicFramePr>
            <a:graphicFrameLocks noGrp="1"/>
          </p:cNvGraphicFramePr>
          <p:nvPr>
            <p:ph idx="1"/>
            <p:extLst>
              <p:ext uri="{D42A27DB-BD31-4B8C-83A1-F6EECF244321}">
                <p14:modId xmlns="" xmlns:p14="http://schemas.microsoft.com/office/powerpoint/2010/main" val="572240439"/>
              </p:ext>
            </p:extLst>
          </p:nvPr>
        </p:nvGraphicFramePr>
        <p:xfrm>
          <a:off x="708242" y="2163653"/>
          <a:ext cx="7887510" cy="2914533"/>
        </p:xfrm>
        <a:graphic>
          <a:graphicData uri="http://schemas.openxmlformats.org/drawingml/2006/table">
            <a:tbl>
              <a:tblPr firstRow="1" bandRow="1">
                <a:tableStyleId>{F5AB1C69-6EDB-4FF4-983F-18BD219EF322}</a:tableStyleId>
              </a:tblPr>
              <a:tblGrid>
                <a:gridCol w="1192796">
                  <a:extLst>
                    <a:ext uri="{9D8B030D-6E8A-4147-A177-3AD203B41FA5}">
                      <a16:colId xmlns="" xmlns:a16="http://schemas.microsoft.com/office/drawing/2014/main" val="20000"/>
                    </a:ext>
                  </a:extLst>
                </a:gridCol>
                <a:gridCol w="1681843">
                  <a:extLst>
                    <a:ext uri="{9D8B030D-6E8A-4147-A177-3AD203B41FA5}">
                      <a16:colId xmlns="" xmlns:a16="http://schemas.microsoft.com/office/drawing/2014/main" val="20001"/>
                    </a:ext>
                  </a:extLst>
                </a:gridCol>
                <a:gridCol w="2604624">
                  <a:extLst>
                    <a:ext uri="{9D8B030D-6E8A-4147-A177-3AD203B41FA5}">
                      <a16:colId xmlns="" xmlns:a16="http://schemas.microsoft.com/office/drawing/2014/main" val="20002"/>
                    </a:ext>
                  </a:extLst>
                </a:gridCol>
                <a:gridCol w="2408247">
                  <a:extLst>
                    <a:ext uri="{9D8B030D-6E8A-4147-A177-3AD203B41FA5}">
                      <a16:colId xmlns="" xmlns:a16="http://schemas.microsoft.com/office/drawing/2014/main" val="20003"/>
                    </a:ext>
                  </a:extLst>
                </a:gridCol>
              </a:tblGrid>
              <a:tr h="697026">
                <a:tc>
                  <a:txBody>
                    <a:bodyPr/>
                    <a:lstStyle/>
                    <a:p>
                      <a:r>
                        <a:rPr lang="lv-LV" sz="2400" noProof="0" dirty="0"/>
                        <a:t>Gads</a:t>
                      </a:r>
                      <a:endParaRPr lang="en-US" sz="2400" noProof="0" dirty="0"/>
                    </a:p>
                  </a:txBody>
                  <a:tcPr/>
                </a:tc>
                <a:tc>
                  <a:txBody>
                    <a:bodyPr/>
                    <a:lstStyle/>
                    <a:p>
                      <a:r>
                        <a:rPr lang="lv-LV" sz="2400" noProof="0" dirty="0"/>
                        <a:t>Pasākumi</a:t>
                      </a:r>
                      <a:endParaRPr lang="en-US" sz="2400" noProof="0" dirty="0"/>
                    </a:p>
                  </a:txBody>
                  <a:tcPr/>
                </a:tc>
                <a:tc>
                  <a:txBody>
                    <a:bodyPr/>
                    <a:lstStyle/>
                    <a:p>
                      <a:r>
                        <a:rPr lang="lv-LV" sz="2400" noProof="0" dirty="0"/>
                        <a:t>Darba devēji</a:t>
                      </a:r>
                      <a:endParaRPr lang="en-US" sz="2400" noProof="0" dirty="0"/>
                    </a:p>
                  </a:txBody>
                  <a:tcPr/>
                </a:tc>
                <a:tc>
                  <a:txBody>
                    <a:bodyPr/>
                    <a:lstStyle/>
                    <a:p>
                      <a:r>
                        <a:rPr lang="lv-LV" sz="2400" noProof="0" dirty="0"/>
                        <a:t>Darba meklētāji</a:t>
                      </a:r>
                      <a:endParaRPr lang="en-US" sz="2400" noProof="0" dirty="0"/>
                    </a:p>
                  </a:txBody>
                  <a:tcPr/>
                </a:tc>
                <a:extLst>
                  <a:ext uri="{0D108BD9-81ED-4DB2-BD59-A6C34878D82A}">
                    <a16:rowId xmlns="" xmlns:a16="http://schemas.microsoft.com/office/drawing/2014/main" val="10000"/>
                  </a:ext>
                </a:extLst>
              </a:tr>
              <a:tr h="551392">
                <a:tc>
                  <a:txBody>
                    <a:bodyPr/>
                    <a:lstStyle/>
                    <a:p>
                      <a:r>
                        <a:rPr lang="lv-LV" sz="2400" noProof="0" dirty="0"/>
                        <a:t>2013</a:t>
                      </a:r>
                      <a:endParaRPr lang="en-US" sz="2400" noProof="0" dirty="0"/>
                    </a:p>
                  </a:txBody>
                  <a:tcPr/>
                </a:tc>
                <a:tc>
                  <a:txBody>
                    <a:bodyPr/>
                    <a:lstStyle/>
                    <a:p>
                      <a:r>
                        <a:rPr lang="lv-LV" sz="2400" noProof="0" dirty="0"/>
                        <a:t>5</a:t>
                      </a:r>
                      <a:endParaRPr lang="en-US" sz="2400" noProof="0" dirty="0"/>
                    </a:p>
                  </a:txBody>
                  <a:tcPr/>
                </a:tc>
                <a:tc>
                  <a:txBody>
                    <a:bodyPr/>
                    <a:lstStyle/>
                    <a:p>
                      <a:r>
                        <a:rPr lang="lv-LV" sz="2400" noProof="0" dirty="0"/>
                        <a:t>120</a:t>
                      </a:r>
                      <a:endParaRPr lang="en-US" sz="2400" noProof="0" dirty="0"/>
                    </a:p>
                  </a:txBody>
                  <a:tcPr/>
                </a:tc>
                <a:tc>
                  <a:txBody>
                    <a:bodyPr/>
                    <a:lstStyle/>
                    <a:p>
                      <a:r>
                        <a:rPr lang="lv-LV" sz="2400" noProof="0" dirty="0"/>
                        <a:t>8000</a:t>
                      </a:r>
                      <a:endParaRPr lang="en-US" sz="2400" noProof="0" dirty="0"/>
                    </a:p>
                  </a:txBody>
                  <a:tcPr>
                    <a:lnR w="12700" cmpd="sng">
                      <a:noFill/>
                    </a:lnR>
                  </a:tcPr>
                </a:tc>
                <a:extLst>
                  <a:ext uri="{0D108BD9-81ED-4DB2-BD59-A6C34878D82A}">
                    <a16:rowId xmlns="" xmlns:a16="http://schemas.microsoft.com/office/drawing/2014/main" val="10001"/>
                  </a:ext>
                </a:extLst>
              </a:tr>
              <a:tr h="438875">
                <a:tc>
                  <a:txBody>
                    <a:bodyPr/>
                    <a:lstStyle/>
                    <a:p>
                      <a:r>
                        <a:rPr lang="lv-LV" sz="2400" noProof="0" dirty="0"/>
                        <a:t>2014</a:t>
                      </a:r>
                      <a:endParaRPr lang="en-US" sz="2400" noProof="0" dirty="0"/>
                    </a:p>
                  </a:txBody>
                  <a:tcPr/>
                </a:tc>
                <a:tc>
                  <a:txBody>
                    <a:bodyPr/>
                    <a:lstStyle/>
                    <a:p>
                      <a:r>
                        <a:rPr lang="lv-LV" sz="2400" noProof="0" dirty="0"/>
                        <a:t>5</a:t>
                      </a:r>
                      <a:endParaRPr lang="en-US" sz="2400" noProof="0" dirty="0"/>
                    </a:p>
                  </a:txBody>
                  <a:tcPr/>
                </a:tc>
                <a:tc>
                  <a:txBody>
                    <a:bodyPr/>
                    <a:lstStyle/>
                    <a:p>
                      <a:r>
                        <a:rPr lang="lv-LV" sz="2400" noProof="0" dirty="0"/>
                        <a:t>200</a:t>
                      </a:r>
                      <a:endParaRPr lang="en-US" sz="2400" noProof="0" dirty="0"/>
                    </a:p>
                  </a:txBody>
                  <a:tcPr/>
                </a:tc>
                <a:tc>
                  <a:txBody>
                    <a:bodyPr/>
                    <a:lstStyle/>
                    <a:p>
                      <a:r>
                        <a:rPr lang="lv-LV" sz="2400" noProof="0" dirty="0"/>
                        <a:t>11 000</a:t>
                      </a:r>
                      <a:endParaRPr lang="en-US" sz="2400" noProof="0" dirty="0"/>
                    </a:p>
                  </a:txBody>
                  <a:tcPr/>
                </a:tc>
                <a:extLst>
                  <a:ext uri="{0D108BD9-81ED-4DB2-BD59-A6C34878D82A}">
                    <a16:rowId xmlns="" xmlns:a16="http://schemas.microsoft.com/office/drawing/2014/main" val="10002"/>
                  </a:ext>
                </a:extLst>
              </a:tr>
              <a:tr h="544812">
                <a:tc>
                  <a:txBody>
                    <a:bodyPr/>
                    <a:lstStyle/>
                    <a:p>
                      <a:r>
                        <a:rPr lang="lv-LV" sz="2400" noProof="0" dirty="0"/>
                        <a:t>2016</a:t>
                      </a:r>
                      <a:endParaRPr lang="en-US" sz="2400" noProof="0" dirty="0"/>
                    </a:p>
                  </a:txBody>
                  <a:tcPr/>
                </a:tc>
                <a:tc>
                  <a:txBody>
                    <a:bodyPr/>
                    <a:lstStyle/>
                    <a:p>
                      <a:r>
                        <a:rPr lang="lv-LV" sz="2400" noProof="0" dirty="0"/>
                        <a:t>4</a:t>
                      </a:r>
                      <a:endParaRPr lang="en-US" sz="2400" noProof="0" dirty="0"/>
                    </a:p>
                  </a:txBody>
                  <a:tcPr/>
                </a:tc>
                <a:tc>
                  <a:txBody>
                    <a:bodyPr/>
                    <a:lstStyle/>
                    <a:p>
                      <a:r>
                        <a:rPr lang="lv-LV" sz="2400" noProof="0" dirty="0"/>
                        <a:t>67</a:t>
                      </a:r>
                      <a:endParaRPr lang="en-US" sz="2400" noProof="0" dirty="0"/>
                    </a:p>
                  </a:txBody>
                  <a:tcPr/>
                </a:tc>
                <a:tc>
                  <a:txBody>
                    <a:bodyPr/>
                    <a:lstStyle/>
                    <a:p>
                      <a:r>
                        <a:rPr lang="lv-LV" sz="2400" noProof="0" dirty="0"/>
                        <a:t>2000</a:t>
                      </a:r>
                      <a:endParaRPr lang="en-US" sz="2400" noProof="0" dirty="0"/>
                    </a:p>
                  </a:txBody>
                  <a:tcPr/>
                </a:tc>
                <a:extLst>
                  <a:ext uri="{0D108BD9-81ED-4DB2-BD59-A6C34878D82A}">
                    <a16:rowId xmlns="" xmlns:a16="http://schemas.microsoft.com/office/drawing/2014/main" val="10003"/>
                  </a:ext>
                </a:extLst>
              </a:tr>
              <a:tr h="664103">
                <a:tc>
                  <a:txBody>
                    <a:bodyPr/>
                    <a:lstStyle/>
                    <a:p>
                      <a:r>
                        <a:rPr lang="lv-LV" sz="2400" noProof="0" dirty="0"/>
                        <a:t>2017</a:t>
                      </a:r>
                      <a:endParaRPr lang="en-US" sz="2400" noProof="0" dirty="0"/>
                    </a:p>
                  </a:txBody>
                  <a:tcPr/>
                </a:tc>
                <a:tc>
                  <a:txBody>
                    <a:bodyPr/>
                    <a:lstStyle/>
                    <a:p>
                      <a:r>
                        <a:rPr lang="lv-LV" sz="2400" noProof="0" dirty="0"/>
                        <a:t>10+2</a:t>
                      </a:r>
                      <a:endParaRPr lang="en-US" sz="2400" noProof="0" dirty="0"/>
                    </a:p>
                  </a:txBody>
                  <a:tcPr/>
                </a:tc>
                <a:tc>
                  <a:txBody>
                    <a:bodyPr/>
                    <a:lstStyle/>
                    <a:p>
                      <a:r>
                        <a:rPr lang="lv-LV" sz="2400" noProof="0" dirty="0"/>
                        <a:t>220</a:t>
                      </a:r>
                      <a:endParaRPr lang="en-US" sz="2400" noProof="0" dirty="0"/>
                    </a:p>
                  </a:txBody>
                  <a:tcPr/>
                </a:tc>
                <a:tc>
                  <a:txBody>
                    <a:bodyPr/>
                    <a:lstStyle/>
                    <a:p>
                      <a:r>
                        <a:rPr lang="lv-LV" sz="2400" noProof="0" dirty="0"/>
                        <a:t>6600</a:t>
                      </a:r>
                      <a:endParaRPr lang="en-US" sz="2400" noProof="0" dirty="0"/>
                    </a:p>
                  </a:txBody>
                  <a:tcPr/>
                </a:tc>
                <a:extLst>
                  <a:ext uri="{0D108BD9-81ED-4DB2-BD59-A6C34878D82A}">
                    <a16:rowId xmlns="" xmlns:a16="http://schemas.microsoft.com/office/drawing/2014/main" val="10004"/>
                  </a:ext>
                </a:extLst>
              </a:tr>
            </a:tbl>
          </a:graphicData>
        </a:graphic>
      </p:graphicFrame>
      <p:pic>
        <p:nvPicPr>
          <p:cNvPr id="8" name="Picture 7"/>
          <p:cNvPicPr>
            <a:picLocks noChangeAspect="1"/>
          </p:cNvPicPr>
          <p:nvPr/>
        </p:nvPicPr>
        <p:blipFill>
          <a:blip r:embed="rId2" cstate="email"/>
          <a:stretch>
            <a:fillRect/>
          </a:stretch>
        </p:blipFill>
        <p:spPr>
          <a:xfrm>
            <a:off x="6156728" y="217201"/>
            <a:ext cx="2682472" cy="1786283"/>
          </a:xfrm>
          <a:prstGeom prst="rect">
            <a:avLst/>
          </a:prstGeom>
        </p:spPr>
      </p:pic>
      <p:sp>
        <p:nvSpPr>
          <p:cNvPr id="9" name="Rectangle 8"/>
          <p:cNvSpPr/>
          <p:nvPr/>
        </p:nvSpPr>
        <p:spPr>
          <a:xfrm>
            <a:off x="314703" y="5498894"/>
            <a:ext cx="8682340" cy="830997"/>
          </a:xfrm>
          <a:prstGeom prst="rect">
            <a:avLst/>
          </a:prstGeom>
        </p:spPr>
        <p:txBody>
          <a:bodyPr wrap="square">
            <a:spAutoFit/>
          </a:bodyPr>
          <a:lstStyle/>
          <a:p>
            <a:pPr algn="just"/>
            <a:r>
              <a:rPr lang="lv-LV" sz="1600" b="1" dirty="0">
                <a:latin typeface="Calibri" panose="020F0502020204030204" pitchFamily="34" charset="0"/>
                <a:ea typeface="Verdana" panose="020B0604030504040204" pitchFamily="34" charset="0"/>
                <a:cs typeface="Verdana" panose="020B0604030504040204" pitchFamily="34" charset="0"/>
              </a:rPr>
              <a:t>2017. gads</a:t>
            </a:r>
          </a:p>
          <a:p>
            <a:pPr marL="285750" indent="-285750" algn="just">
              <a:buFont typeface="Wingdings" panose="05000000000000000000" pitchFamily="2" charset="2"/>
              <a:buChar char="§"/>
            </a:pPr>
            <a:r>
              <a:rPr lang="lv-LV" sz="1600" dirty="0">
                <a:latin typeface="Calibri" panose="020F0502020204030204" pitchFamily="34" charset="0"/>
                <a:ea typeface="Verdana" panose="020B0604030504040204" pitchFamily="34" charset="0"/>
                <a:cs typeface="Verdana" panose="020B0604030504040204" pitchFamily="34" charset="0"/>
              </a:rPr>
              <a:t>Pasākumi notika Daugavpilī, Liepājā, Jēkabpilī, Jūrmalā, Talsos, Preiļos, Bauskā, Cēsīs, Ventspilī, Rīgā</a:t>
            </a:r>
          </a:p>
          <a:p>
            <a:pPr marL="285750" indent="-285750" algn="just">
              <a:buFont typeface="Wingdings" panose="05000000000000000000" pitchFamily="2" charset="2"/>
              <a:buChar char="§"/>
            </a:pPr>
            <a:r>
              <a:rPr lang="lv-LV" sz="1600" dirty="0">
                <a:latin typeface="Calibri" panose="020F0502020204030204" pitchFamily="34" charset="0"/>
                <a:ea typeface="Verdana" panose="020B0604030504040204" pitchFamily="34" charset="0"/>
                <a:cs typeface="Verdana" panose="020B0604030504040204" pitchFamily="34" charset="0"/>
              </a:rPr>
              <a:t>Vidēji 40% vakances tiek aizpildītas</a:t>
            </a:r>
          </a:p>
        </p:txBody>
      </p:sp>
    </p:spTree>
    <p:extLst>
      <p:ext uri="{BB962C8B-B14F-4D97-AF65-F5344CB8AC3E}">
        <p14:creationId xmlns="" xmlns:p14="http://schemas.microsoft.com/office/powerpoint/2010/main" val="423691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2577415" y="712652"/>
            <a:ext cx="3968044" cy="5611948"/>
          </a:xfrm>
        </p:spPr>
      </p:pic>
      <p:sp>
        <p:nvSpPr>
          <p:cNvPr id="6" name="Slide Number Placeholder 5"/>
          <p:cNvSpPr>
            <a:spLocks noGrp="1"/>
          </p:cNvSpPr>
          <p:nvPr>
            <p:ph type="sldNum" sz="quarter" idx="13"/>
          </p:nvPr>
        </p:nvSpPr>
        <p:spPr/>
        <p:txBody>
          <a:bodyPr/>
          <a:lstStyle/>
          <a:p>
            <a:pPr>
              <a:defRPr/>
            </a:pPr>
            <a:fld id="{87D60EB0-2FFA-421C-8F37-928B15F28E73}" type="slidenum">
              <a:rPr lang="en-US" altLang="lv-LV" smtClean="0"/>
              <a:pPr>
                <a:defRPr/>
              </a:pPr>
              <a:t>22</a:t>
            </a:fld>
            <a:endParaRPr lang="en-US" altLang="lv-LV"/>
          </a:p>
        </p:txBody>
      </p:sp>
      <p:pic>
        <p:nvPicPr>
          <p:cNvPr id="9" name="Picture 8"/>
          <p:cNvPicPr>
            <a:picLocks noChangeAspect="1"/>
          </p:cNvPicPr>
          <p:nvPr/>
        </p:nvPicPr>
        <p:blipFill>
          <a:blip r:embed="rId3" cstate="email"/>
          <a:stretch>
            <a:fillRect/>
          </a:stretch>
        </p:blipFill>
        <p:spPr>
          <a:xfrm>
            <a:off x="80020" y="4343422"/>
            <a:ext cx="2448683" cy="1494161"/>
          </a:xfrm>
          <a:prstGeom prst="rect">
            <a:avLst/>
          </a:prstGeom>
        </p:spPr>
      </p:pic>
      <p:pic>
        <p:nvPicPr>
          <p:cNvPr id="11" name="Picture 1"/>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642883" y="2030638"/>
            <a:ext cx="2342095" cy="175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594171" y="4210785"/>
            <a:ext cx="2544412" cy="1757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64278" y="2088265"/>
            <a:ext cx="2415713" cy="1609317"/>
          </a:xfrm>
          <a:prstGeom prst="rect">
            <a:avLst/>
          </a:prstGeom>
        </p:spPr>
      </p:pic>
    </p:spTree>
    <p:extLst>
      <p:ext uri="{BB962C8B-B14F-4D97-AF65-F5344CB8AC3E}">
        <p14:creationId xmlns="" xmlns:p14="http://schemas.microsoft.com/office/powerpoint/2010/main" val="581634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5"/>
          <p:cNvSpPr txBox="1">
            <a:spLocks noChangeArrowheads="1"/>
          </p:cNvSpPr>
          <p:nvPr/>
        </p:nvSpPr>
        <p:spPr bwMode="auto">
          <a:xfrm>
            <a:off x="304800" y="5638800"/>
            <a:ext cx="3048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defTabSz="914400" eaLnBrk="1" hangingPunct="1">
              <a:spcBef>
                <a:spcPts val="1100"/>
              </a:spcBef>
            </a:pPr>
            <a:endParaRPr lang="lv-LV" sz="1800">
              <a:solidFill>
                <a:srgbClr val="000000"/>
              </a:solidFill>
              <a:latin typeface="Arial" charset="0"/>
            </a:endParaRPr>
          </a:p>
        </p:txBody>
      </p:sp>
      <p:sp>
        <p:nvSpPr>
          <p:cNvPr id="24580" name="Text Box 17"/>
          <p:cNvSpPr txBox="1">
            <a:spLocks noChangeArrowheads="1"/>
          </p:cNvSpPr>
          <p:nvPr/>
        </p:nvSpPr>
        <p:spPr bwMode="auto">
          <a:xfrm>
            <a:off x="152400" y="5943600"/>
            <a:ext cx="3505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defTabSz="914400" eaLnBrk="1" hangingPunct="1">
              <a:spcBef>
                <a:spcPts val="1100"/>
              </a:spcBef>
            </a:pPr>
            <a:endParaRPr lang="lv-LV" sz="1800">
              <a:solidFill>
                <a:srgbClr val="ED7D31"/>
              </a:solidFill>
              <a:latin typeface="Arial" charset="0"/>
            </a:endParaRPr>
          </a:p>
        </p:txBody>
      </p:sp>
      <p:sp>
        <p:nvSpPr>
          <p:cNvPr id="24581" name="Text Box 20"/>
          <p:cNvSpPr txBox="1">
            <a:spLocks noChangeArrowheads="1"/>
          </p:cNvSpPr>
          <p:nvPr/>
        </p:nvSpPr>
        <p:spPr bwMode="auto">
          <a:xfrm>
            <a:off x="152400" y="5105400"/>
            <a:ext cx="5638800"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defTabSz="914400" eaLnBrk="1" hangingPunct="1">
              <a:lnSpc>
                <a:spcPct val="80000"/>
              </a:lnSpc>
              <a:spcBef>
                <a:spcPts val="1100"/>
              </a:spcBef>
            </a:pPr>
            <a:endParaRPr lang="lv-LV" sz="1800">
              <a:solidFill>
                <a:srgbClr val="ED7D31"/>
              </a:solidFill>
              <a:latin typeface="Arial" charset="0"/>
            </a:endParaRPr>
          </a:p>
        </p:txBody>
      </p:sp>
      <p:sp>
        <p:nvSpPr>
          <p:cNvPr id="24582" name="Rectangle 6"/>
          <p:cNvSpPr>
            <a:spLocks noChangeArrowheads="1"/>
          </p:cNvSpPr>
          <p:nvPr/>
        </p:nvSpPr>
        <p:spPr bwMode="auto">
          <a:xfrm>
            <a:off x="1030288" y="4924425"/>
            <a:ext cx="80010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914400"/>
            <a:r>
              <a:rPr lang="lv-LV" sz="1800" dirty="0">
                <a:solidFill>
                  <a:srgbClr val="000000"/>
                </a:solidFill>
              </a:rPr>
              <a:t>Informācija par pakalpojumiem un dokumenti: mājaslapā </a:t>
            </a:r>
            <a:r>
              <a:rPr lang="lv-LV" sz="1800" dirty="0">
                <a:solidFill>
                  <a:srgbClr val="000000"/>
                </a:solidFill>
                <a:hlinkClick r:id="rId3"/>
              </a:rPr>
              <a:t>www.nva.gov.lv</a:t>
            </a:r>
            <a:r>
              <a:rPr lang="lv-LV" sz="1800" dirty="0">
                <a:solidFill>
                  <a:srgbClr val="000000"/>
                </a:solidFill>
              </a:rPr>
              <a:t>  </a:t>
            </a:r>
          </a:p>
          <a:p>
            <a:pPr defTabSz="914400"/>
            <a:r>
              <a:rPr lang="lv-LV" sz="1800" dirty="0">
                <a:solidFill>
                  <a:srgbClr val="000000"/>
                </a:solidFill>
              </a:rPr>
              <a:t>Jaunākās ziņas: </a:t>
            </a:r>
            <a:r>
              <a:rPr lang="lv-LV" sz="1800" i="1" dirty="0">
                <a:solidFill>
                  <a:srgbClr val="000000"/>
                </a:solidFill>
              </a:rPr>
              <a:t>Twitter</a:t>
            </a:r>
            <a:r>
              <a:rPr lang="lv-LV" sz="1800" dirty="0">
                <a:solidFill>
                  <a:srgbClr val="000000"/>
                </a:solidFill>
              </a:rPr>
              <a:t> kontā </a:t>
            </a:r>
            <a:r>
              <a:rPr lang="lv-LV" sz="1800" dirty="0">
                <a:solidFill>
                  <a:srgbClr val="000000"/>
                </a:solidFill>
                <a:hlinkClick r:id="rId4"/>
              </a:rPr>
              <a:t>http://twitter.com/NVA_gov_lv</a:t>
            </a:r>
            <a:r>
              <a:rPr lang="lv-LV" sz="1800" dirty="0">
                <a:solidFill>
                  <a:srgbClr val="000000"/>
                </a:solidFill>
              </a:rPr>
              <a:t>   </a:t>
            </a:r>
          </a:p>
          <a:p>
            <a:pPr defTabSz="914400"/>
            <a:r>
              <a:rPr lang="lv-LV" sz="1800" dirty="0">
                <a:solidFill>
                  <a:srgbClr val="000000"/>
                </a:solidFill>
              </a:rPr>
              <a:t>Labās prakses video piemēri: </a:t>
            </a:r>
            <a:r>
              <a:rPr lang="lv-LV" sz="1800" i="1" dirty="0">
                <a:solidFill>
                  <a:srgbClr val="000000"/>
                </a:solidFill>
              </a:rPr>
              <a:t>Youtube</a:t>
            </a:r>
            <a:r>
              <a:rPr lang="lv-LV" sz="1800" dirty="0">
                <a:solidFill>
                  <a:srgbClr val="000000"/>
                </a:solidFill>
              </a:rPr>
              <a:t> kanālā </a:t>
            </a:r>
            <a:r>
              <a:rPr lang="lv-LV" sz="1800" dirty="0">
                <a:solidFill>
                  <a:srgbClr val="000000"/>
                </a:solidFill>
                <a:hlinkClick r:id="rId5"/>
              </a:rPr>
              <a:t>http://www.youtube.com/TheNVA</a:t>
            </a:r>
            <a:endParaRPr lang="lv-LV" sz="1800" dirty="0">
              <a:solidFill>
                <a:srgbClr val="000000"/>
              </a:solidFill>
            </a:endParaRPr>
          </a:p>
          <a:p>
            <a:pPr defTabSz="914400"/>
            <a:r>
              <a:rPr lang="lv-LV" sz="1800" dirty="0">
                <a:solidFill>
                  <a:srgbClr val="000000"/>
                </a:solidFill>
              </a:rPr>
              <a:t>Jaunākās ziņas: </a:t>
            </a:r>
            <a:r>
              <a:rPr lang="lv-LV" sz="1800" i="1" dirty="0">
                <a:solidFill>
                  <a:srgbClr val="000000"/>
                </a:solidFill>
              </a:rPr>
              <a:t>Draugiem.lv</a:t>
            </a:r>
            <a:r>
              <a:rPr lang="lv-LV" sz="1800" dirty="0">
                <a:solidFill>
                  <a:srgbClr val="000000"/>
                </a:solidFill>
              </a:rPr>
              <a:t> lapā </a:t>
            </a:r>
            <a:r>
              <a:rPr lang="lv-LV" sz="1800" dirty="0">
                <a:solidFill>
                  <a:srgbClr val="000000"/>
                </a:solidFill>
                <a:hlinkClick r:id="rId6"/>
              </a:rPr>
              <a:t>http://www.draugiem.lv/nva/</a:t>
            </a:r>
            <a:r>
              <a:rPr lang="lv-LV" sz="1800" dirty="0">
                <a:solidFill>
                  <a:srgbClr val="000000"/>
                </a:solidFill>
              </a:rPr>
              <a:t> </a:t>
            </a:r>
          </a:p>
          <a:p>
            <a:pPr defTabSz="914400"/>
            <a:r>
              <a:rPr lang="lv-LV" sz="1800" dirty="0">
                <a:solidFill>
                  <a:srgbClr val="000000"/>
                </a:solidFill>
              </a:rPr>
              <a:t>Jaunākās ziņas: </a:t>
            </a:r>
            <a:r>
              <a:rPr lang="lv-LV" sz="1800" i="1" dirty="0">
                <a:solidFill>
                  <a:srgbClr val="000000"/>
                </a:solidFill>
              </a:rPr>
              <a:t>Facebook.com</a:t>
            </a:r>
            <a:r>
              <a:rPr lang="lv-LV" sz="1800" dirty="0">
                <a:solidFill>
                  <a:srgbClr val="000000"/>
                </a:solidFill>
              </a:rPr>
              <a:t> lapā </a:t>
            </a:r>
            <a:r>
              <a:rPr lang="lv-LV" sz="1800" dirty="0">
                <a:solidFill>
                  <a:srgbClr val="000000"/>
                </a:solidFill>
                <a:hlinkClick r:id="rId7"/>
              </a:rPr>
              <a:t>http://www.facebook.com/Nodarbinatiba</a:t>
            </a:r>
            <a:r>
              <a:rPr lang="lv-LV" sz="1800" dirty="0">
                <a:solidFill>
                  <a:srgbClr val="000000"/>
                </a:solidFill>
              </a:rPr>
              <a:t> </a:t>
            </a:r>
          </a:p>
        </p:txBody>
      </p:sp>
      <p:pic>
        <p:nvPicPr>
          <p:cNvPr id="24583" name="Picture 9"/>
          <p:cNvPicPr>
            <a:picLocks noChangeAspect="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838200" y="4895850"/>
            <a:ext cx="296863"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7"/>
          <p:cNvPicPr>
            <a:picLocks noChangeAspect="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830263" y="5175250"/>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8"/>
          <p:cNvPicPr>
            <a:picLocks noChangeAspect="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838200" y="5491163"/>
            <a:ext cx="2857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6" name="Picture 10" descr="C:\Users\madaraj\Desktop\draugiem ikona.jpg"/>
          <p:cNvPicPr>
            <a:picLocks noChangeAspect="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766763" y="5791200"/>
            <a:ext cx="36830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7" name="Picture 7" descr="http://talk.onevietnam.org/wp-content/uploads/2011/04/facebook_icon.png"/>
          <p:cNvPicPr>
            <a:picLocks noChangeAspect="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860425" y="6100763"/>
            <a:ext cx="2746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294967295"/>
          </p:nvPr>
        </p:nvSpPr>
        <p:spPr>
          <a:xfrm>
            <a:off x="6897688" y="6219825"/>
            <a:ext cx="2133600" cy="365125"/>
          </a:xfrm>
        </p:spPr>
        <p:txBody>
          <a:bodyPr/>
          <a:lstStyle/>
          <a:p>
            <a:pPr>
              <a:defRPr/>
            </a:pPr>
            <a:fld id="{7B00C53B-08A5-4951-9F74-D52966469AA8}" type="slidenum">
              <a:rPr lang="en-US" altLang="lv-LV" smtClean="0"/>
              <a:pPr>
                <a:defRPr/>
              </a:pPr>
              <a:t>23</a:t>
            </a:fld>
            <a:endParaRPr lang="en-US" altLang="lv-LV" dirty="0"/>
          </a:p>
        </p:txBody>
      </p:sp>
      <p:pic>
        <p:nvPicPr>
          <p:cNvPr id="17" name="Picture 2"/>
          <p:cNvPicPr>
            <a:picLocks noChangeAspect="1"/>
          </p:cNvPicPr>
          <p:nvPr/>
        </p:nvPicPr>
        <p:blipFill>
          <a:blip r:embed="rId13" cstate="email">
            <a:extLst>
              <a:ext uri="{28A0092B-C50C-407E-A947-70E740481C1C}">
                <a14:useLocalDpi xmlns="" xmlns:a14="http://schemas.microsoft.com/office/drawing/2010/main" val="0"/>
              </a:ext>
            </a:extLst>
          </a:blip>
          <a:srcRect/>
          <a:stretch>
            <a:fillRect/>
          </a:stretch>
        </p:blipFill>
        <p:spPr bwMode="auto">
          <a:xfrm>
            <a:off x="0" y="0"/>
            <a:ext cx="9144000"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812455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302428" y="6324600"/>
            <a:ext cx="536772" cy="304800"/>
          </a:xfrm>
        </p:spPr>
        <p:txBody>
          <a:bodyPr/>
          <a:lstStyle/>
          <a:p>
            <a:pPr>
              <a:defRPr/>
            </a:pPr>
            <a:fld id="{87D60EB0-2FFA-421C-8F37-928B15F28E73}" type="slidenum">
              <a:rPr lang="en-US" altLang="lv-LV"/>
              <a:pPr>
                <a:defRPr/>
              </a:pPr>
              <a:t>3</a:t>
            </a:fld>
            <a:endParaRPr lang="en-US" altLang="lv-LV"/>
          </a:p>
        </p:txBody>
      </p:sp>
      <p:sp>
        <p:nvSpPr>
          <p:cNvPr id="30" name="Title 1"/>
          <p:cNvSpPr txBox="1">
            <a:spLocks/>
          </p:cNvSpPr>
          <p:nvPr/>
        </p:nvSpPr>
        <p:spPr bwMode="auto">
          <a:xfrm>
            <a:off x="2012051" y="251209"/>
            <a:ext cx="6388371" cy="1105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75000" lnSpcReduction="2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endParaRPr lang="lv-LV" altLang="lv-LV" dirty="0">
              <a:solidFill>
                <a:srgbClr val="5A702E"/>
              </a:solidFill>
              <a:latin typeface="Times New Roman" pitchFamily="18" charset="0"/>
              <a:ea typeface="MS PGothic" pitchFamily="34" charset="-128"/>
            </a:endParaRPr>
          </a:p>
          <a:p>
            <a:pPr algn="ctr">
              <a:defRPr/>
            </a:pPr>
            <a:r>
              <a:rPr lang="lv-LV" altLang="lv-LV" dirty="0">
                <a:solidFill>
                  <a:srgbClr val="5A702E"/>
                </a:solidFill>
                <a:latin typeface="Times New Roman" pitchFamily="18" charset="0"/>
                <a:ea typeface="MS PGothic" pitchFamily="34" charset="-128"/>
              </a:rPr>
              <a:t>Reģistrētais bezdarba līmenis (2)</a:t>
            </a:r>
          </a:p>
          <a:p>
            <a:pPr algn="ctr">
              <a:defRPr/>
            </a:pPr>
            <a:r>
              <a:rPr lang="lv-LV" altLang="lv-LV" dirty="0">
                <a:solidFill>
                  <a:srgbClr val="5A702E"/>
                </a:solidFill>
                <a:latin typeface="Times New Roman" pitchFamily="18" charset="0"/>
                <a:ea typeface="MS PGothic" pitchFamily="34" charset="-128"/>
              </a:rPr>
              <a:t>novadu griezumā (</a:t>
            </a:r>
            <a:r>
              <a:rPr lang="lv-LV" altLang="lv-LV" dirty="0">
                <a:solidFill>
                  <a:schemeClr val="accent6">
                    <a:lumMod val="75000"/>
                  </a:schemeClr>
                </a:solidFill>
                <a:latin typeface="Times New Roman" pitchFamily="18" charset="0"/>
                <a:ea typeface="MS PGothic" pitchFamily="34" charset="-128"/>
              </a:rPr>
              <a:t>izņemot Rīgas reģionu)</a:t>
            </a:r>
          </a:p>
          <a:p>
            <a:pPr algn="ctr">
              <a:defRPr/>
            </a:pPr>
            <a:r>
              <a:rPr lang="lv-LV" altLang="lv-LV" sz="1800" dirty="0">
                <a:solidFill>
                  <a:schemeClr val="accent6">
                    <a:lumMod val="75000"/>
                  </a:schemeClr>
                </a:solidFill>
                <a:latin typeface="Times New Roman" pitchFamily="18" charset="0"/>
                <a:ea typeface="MS PGothic" pitchFamily="34" charset="-128"/>
              </a:rPr>
              <a:t>(pret iedzīvotāju darbspējas vecumā skaitu %)</a:t>
            </a:r>
          </a:p>
          <a:p>
            <a:pPr algn="ctr">
              <a:defRPr/>
            </a:pPr>
            <a:r>
              <a:rPr lang="lv-LV" altLang="lv-LV" sz="1800" dirty="0">
                <a:solidFill>
                  <a:schemeClr val="accent3">
                    <a:lumMod val="50000"/>
                  </a:schemeClr>
                </a:solidFill>
                <a:latin typeface="Times New Roman" pitchFamily="18" charset="0"/>
                <a:ea typeface="MS PGothic" pitchFamily="34" charset="-128"/>
              </a:rPr>
              <a:t>30.04.2017.</a:t>
            </a:r>
          </a:p>
          <a:p>
            <a:pPr algn="ctr">
              <a:defRPr/>
            </a:pPr>
            <a:endParaRPr lang="lv-LV" altLang="lv-LV" dirty="0">
              <a:solidFill>
                <a:srgbClr val="5A702E"/>
              </a:solidFill>
              <a:latin typeface="Times New Roman" pitchFamily="18" charset="0"/>
              <a:ea typeface="MS PGothic" pitchFamily="34" charset="-128"/>
            </a:endParaRPr>
          </a:p>
          <a:p>
            <a:pPr algn="ctr">
              <a:defRPr/>
            </a:pPr>
            <a:endParaRPr lang="lv-LV" altLang="lv-LV" dirty="0">
              <a:solidFill>
                <a:srgbClr val="5A702E"/>
              </a:solidFill>
              <a:latin typeface="Times New Roman" pitchFamily="18" charset="0"/>
              <a:ea typeface="MS PGothic" pitchFamily="34" charset="-128"/>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0991" y="1956554"/>
            <a:ext cx="8072405" cy="4186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519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pPr>
              <a:defRPr/>
            </a:pPr>
            <a:fld id="{87D60EB0-2FFA-421C-8F37-928B15F28E73}" type="slidenum">
              <a:rPr lang="en-US" altLang="lv-LV" smtClean="0"/>
              <a:pPr>
                <a:defRPr/>
              </a:pPr>
              <a:t>4</a:t>
            </a:fld>
            <a:endParaRPr lang="en-US" altLang="lv-LV"/>
          </a:p>
        </p:txBody>
      </p:sp>
      <p:sp>
        <p:nvSpPr>
          <p:cNvPr id="8" name="Title 1"/>
          <p:cNvSpPr txBox="1">
            <a:spLocks/>
          </p:cNvSpPr>
          <p:nvPr/>
        </p:nvSpPr>
        <p:spPr bwMode="auto">
          <a:xfrm>
            <a:off x="1828801" y="481729"/>
            <a:ext cx="6443031" cy="1036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dirty="0">
                <a:solidFill>
                  <a:srgbClr val="5A702E"/>
                </a:solidFill>
                <a:latin typeface="Times New Roman" pitchFamily="18" charset="0"/>
                <a:ea typeface="MS PGothic" pitchFamily="34" charset="-128"/>
              </a:rPr>
              <a:t>Ilgstošo bezdarbnieku īpatsvars reģionos </a:t>
            </a:r>
          </a:p>
        </p:txBody>
      </p:sp>
      <p:sp>
        <p:nvSpPr>
          <p:cNvPr id="2" name="TextBox 1"/>
          <p:cNvSpPr txBox="1"/>
          <p:nvPr/>
        </p:nvSpPr>
        <p:spPr>
          <a:xfrm>
            <a:off x="221063" y="5352127"/>
            <a:ext cx="8618137" cy="830997"/>
          </a:xfrm>
          <a:prstGeom prst="rect">
            <a:avLst/>
          </a:prstGeom>
          <a:noFill/>
        </p:spPr>
        <p:txBody>
          <a:bodyPr wrap="square" rtlCol="0">
            <a:spAutoFit/>
          </a:bodyPr>
          <a:lstStyle/>
          <a:p>
            <a:endParaRPr lang="lv-LV" sz="1600" dirty="0"/>
          </a:p>
          <a:p>
            <a:endParaRPr lang="lv-LV" sz="1600" dirty="0"/>
          </a:p>
          <a:p>
            <a:r>
              <a:rPr lang="lv-LV" sz="1600" dirty="0"/>
              <a:t> </a:t>
            </a:r>
          </a:p>
        </p:txBody>
      </p:sp>
      <p:pic>
        <p:nvPicPr>
          <p:cNvPr id="5" name="Picture 4"/>
          <p:cNvPicPr>
            <a:picLocks noChangeAspect="1"/>
          </p:cNvPicPr>
          <p:nvPr/>
        </p:nvPicPr>
        <p:blipFill>
          <a:blip r:embed="rId3"/>
          <a:stretch>
            <a:fillRect/>
          </a:stretch>
        </p:blipFill>
        <p:spPr>
          <a:xfrm>
            <a:off x="587566" y="1636450"/>
            <a:ext cx="8251634" cy="4840550"/>
          </a:xfrm>
          <a:prstGeom prst="rect">
            <a:avLst/>
          </a:prstGeom>
        </p:spPr>
      </p:pic>
    </p:spTree>
    <p:extLst>
      <p:ext uri="{BB962C8B-B14F-4D97-AF65-F5344CB8AC3E}">
        <p14:creationId xmlns="" xmlns:p14="http://schemas.microsoft.com/office/powerpoint/2010/main" val="49418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stretch>
            <a:fillRect/>
          </a:stretch>
        </p:blipFill>
        <p:spPr>
          <a:xfrm>
            <a:off x="642725" y="1159047"/>
            <a:ext cx="7602308" cy="4581996"/>
          </a:xfrm>
          <a:prstGeom prst="rect">
            <a:avLst/>
          </a:prstGeom>
        </p:spPr>
      </p:pic>
      <p:sp>
        <p:nvSpPr>
          <p:cNvPr id="6" name="Slide Number Placeholder 5"/>
          <p:cNvSpPr>
            <a:spLocks noGrp="1"/>
          </p:cNvSpPr>
          <p:nvPr>
            <p:ph type="sldNum" sz="quarter" idx="13"/>
          </p:nvPr>
        </p:nvSpPr>
        <p:spPr/>
        <p:txBody>
          <a:bodyPr/>
          <a:lstStyle/>
          <a:p>
            <a:pPr>
              <a:defRPr/>
            </a:pPr>
            <a:fld id="{87D60EB0-2FFA-421C-8F37-928B15F28E73}" type="slidenum">
              <a:rPr lang="en-US" altLang="lv-LV" smtClean="0"/>
              <a:pPr>
                <a:defRPr/>
              </a:pPr>
              <a:t>5</a:t>
            </a:fld>
            <a:endParaRPr lang="en-US" altLang="lv-LV"/>
          </a:p>
        </p:txBody>
      </p:sp>
      <p:sp>
        <p:nvSpPr>
          <p:cNvPr id="8" name="Title 1"/>
          <p:cNvSpPr txBox="1">
            <a:spLocks/>
          </p:cNvSpPr>
          <p:nvPr/>
        </p:nvSpPr>
        <p:spPr bwMode="auto">
          <a:xfrm>
            <a:off x="2286000" y="323088"/>
            <a:ext cx="6096000" cy="1036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dirty="0">
                <a:solidFill>
                  <a:srgbClr val="5A702E"/>
                </a:solidFill>
                <a:latin typeface="Times New Roman" pitchFamily="18" charset="0"/>
                <a:ea typeface="MS PGothic" pitchFamily="34" charset="-128"/>
              </a:rPr>
              <a:t>Ilgstošo bezdarbnieku īpatsvars novados</a:t>
            </a:r>
          </a:p>
        </p:txBody>
      </p:sp>
      <p:sp>
        <p:nvSpPr>
          <p:cNvPr id="2" name="TextBox 1"/>
          <p:cNvSpPr txBox="1"/>
          <p:nvPr/>
        </p:nvSpPr>
        <p:spPr>
          <a:xfrm>
            <a:off x="221063" y="5352127"/>
            <a:ext cx="8618137" cy="2062103"/>
          </a:xfrm>
          <a:prstGeom prst="rect">
            <a:avLst/>
          </a:prstGeom>
          <a:noFill/>
        </p:spPr>
        <p:txBody>
          <a:bodyPr wrap="square" rtlCol="0">
            <a:spAutoFit/>
          </a:bodyPr>
          <a:lstStyle/>
          <a:p>
            <a:pPr marL="285750" indent="-285750">
              <a:buFont typeface="Wingdings" panose="05000000000000000000" pitchFamily="2" charset="2"/>
              <a:buChar char="Ø"/>
            </a:pPr>
            <a:r>
              <a:rPr lang="lv-LV" sz="1600" dirty="0">
                <a:latin typeface="Calibri" panose="020F0502020204030204" pitchFamily="34" charset="0"/>
              </a:rPr>
              <a:t>Lielāks ilgstošo bezdarbnieku īpatsvars vērojams:</a:t>
            </a:r>
          </a:p>
          <a:p>
            <a:r>
              <a:rPr lang="lv-LV" sz="1600" b="1" dirty="0">
                <a:latin typeface="Calibri" panose="020F0502020204030204" pitchFamily="34" charset="0"/>
              </a:rPr>
              <a:t>Latgales reģionā </a:t>
            </a:r>
            <a:r>
              <a:rPr lang="lv-LV" sz="1600" dirty="0">
                <a:latin typeface="Calibri" panose="020F0502020204030204" pitchFamily="34" charset="0"/>
              </a:rPr>
              <a:t>– Baltinavas, Kārsavas, Zilupes, Ludzas novados (70%) </a:t>
            </a:r>
          </a:p>
          <a:p>
            <a:r>
              <a:rPr lang="lv-LV" sz="1600" b="1" dirty="0">
                <a:latin typeface="Calibri" panose="020F0502020204030204" pitchFamily="34" charset="0"/>
              </a:rPr>
              <a:t>Vidzemē</a:t>
            </a:r>
            <a:r>
              <a:rPr lang="lv-LV" sz="1600" dirty="0">
                <a:latin typeface="Calibri" panose="020F0502020204030204" pitchFamily="34" charset="0"/>
              </a:rPr>
              <a:t> – Varakļānu, Ērgļu un Lubānas novadā (49%)</a:t>
            </a:r>
          </a:p>
          <a:p>
            <a:r>
              <a:rPr lang="lv-LV" sz="1600" b="1" dirty="0">
                <a:latin typeface="Calibri" panose="020F0502020204030204" pitchFamily="34" charset="0"/>
              </a:rPr>
              <a:t>Kurzemē</a:t>
            </a:r>
            <a:r>
              <a:rPr lang="lv-LV" sz="1600" dirty="0">
                <a:latin typeface="Calibri" panose="020F0502020204030204" pitchFamily="34" charset="0"/>
              </a:rPr>
              <a:t> – Vaiņodes, Priekules un  Nīcas novadā (41%)</a:t>
            </a:r>
          </a:p>
          <a:p>
            <a:r>
              <a:rPr lang="lv-LV" sz="1600" b="1" dirty="0">
                <a:latin typeface="Calibri" panose="020F0502020204030204" pitchFamily="34" charset="0"/>
              </a:rPr>
              <a:t>Zemgalē </a:t>
            </a:r>
            <a:r>
              <a:rPr lang="lv-LV" sz="1600" dirty="0">
                <a:latin typeface="Calibri" panose="020F0502020204030204" pitchFamily="34" charset="0"/>
              </a:rPr>
              <a:t>– Neretas, Jēkabpils, Tērvetes novadā (37%)</a:t>
            </a:r>
          </a:p>
          <a:p>
            <a:endParaRPr lang="lv-LV" sz="1600" dirty="0"/>
          </a:p>
          <a:p>
            <a:endParaRPr lang="lv-LV" sz="1600" dirty="0"/>
          </a:p>
          <a:p>
            <a:r>
              <a:rPr lang="lv-LV" sz="1600" dirty="0"/>
              <a:t> </a:t>
            </a:r>
          </a:p>
        </p:txBody>
      </p:sp>
    </p:spTree>
    <p:extLst>
      <p:ext uri="{BB962C8B-B14F-4D97-AF65-F5344CB8AC3E}">
        <p14:creationId xmlns="" xmlns:p14="http://schemas.microsoft.com/office/powerpoint/2010/main" val="225943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05471"/>
            <a:ext cx="6096000" cy="1036642"/>
          </a:xfrm>
        </p:spPr>
        <p:txBody>
          <a:bodyPr>
            <a:normAutofit/>
          </a:bodyPr>
          <a:lstStyle/>
          <a:p>
            <a:pPr algn="ctr"/>
            <a:r>
              <a:rPr lang="lv-LV" sz="2200" dirty="0">
                <a:solidFill>
                  <a:srgbClr val="5A702E"/>
                </a:solidFill>
                <a:latin typeface="Times New Roman" pitchFamily="18" charset="0"/>
                <a:ea typeface="MS PGothic" pitchFamily="34" charset="-128"/>
              </a:rPr>
              <a:t>Reģistrēto vakanču skaits NVA filiālēs 2016. gadā</a:t>
            </a:r>
            <a:br>
              <a:rPr lang="lv-LV" sz="2200" dirty="0">
                <a:solidFill>
                  <a:srgbClr val="5A702E"/>
                </a:solidFill>
                <a:latin typeface="Times New Roman" pitchFamily="18" charset="0"/>
                <a:ea typeface="MS PGothic" pitchFamily="34" charset="-128"/>
              </a:rPr>
            </a:br>
            <a:r>
              <a:rPr lang="lv-LV" sz="2200" b="0" i="1" dirty="0">
                <a:solidFill>
                  <a:srgbClr val="5A702E"/>
                </a:solidFill>
                <a:latin typeface="Times New Roman" pitchFamily="18" charset="0"/>
                <a:ea typeface="MS PGothic" pitchFamily="34" charset="-128"/>
              </a:rPr>
              <a:t>(kopā)</a:t>
            </a:r>
          </a:p>
        </p:txBody>
      </p:sp>
      <p:sp>
        <p:nvSpPr>
          <p:cNvPr id="6" name="Slide Number Placeholder 5"/>
          <p:cNvSpPr>
            <a:spLocks noGrp="1"/>
          </p:cNvSpPr>
          <p:nvPr>
            <p:ph type="sldNum" sz="quarter" idx="13"/>
          </p:nvPr>
        </p:nvSpPr>
        <p:spPr/>
        <p:txBody>
          <a:bodyPr/>
          <a:lstStyle/>
          <a:p>
            <a:pPr>
              <a:defRPr/>
            </a:pPr>
            <a:fld id="{87D60EB0-2FFA-421C-8F37-928B15F28E73}" type="slidenum">
              <a:rPr lang="en-US" altLang="lv-LV" smtClean="0"/>
              <a:pPr>
                <a:defRPr/>
              </a:pPr>
              <a:t>6</a:t>
            </a:fld>
            <a:endParaRPr lang="en-US" altLang="lv-LV"/>
          </a:p>
        </p:txBody>
      </p:sp>
      <p:pic>
        <p:nvPicPr>
          <p:cNvPr id="3" name="Picture 2"/>
          <p:cNvPicPr>
            <a:picLocks noChangeAspect="1"/>
          </p:cNvPicPr>
          <p:nvPr/>
        </p:nvPicPr>
        <p:blipFill>
          <a:blip r:embed="rId3"/>
          <a:stretch>
            <a:fillRect/>
          </a:stretch>
        </p:blipFill>
        <p:spPr>
          <a:xfrm>
            <a:off x="727113" y="1573783"/>
            <a:ext cx="7921128" cy="3688400"/>
          </a:xfrm>
          <a:prstGeom prst="rect">
            <a:avLst/>
          </a:prstGeom>
        </p:spPr>
      </p:pic>
    </p:spTree>
    <p:extLst>
      <p:ext uri="{BB962C8B-B14F-4D97-AF65-F5344CB8AC3E}">
        <p14:creationId xmlns="" xmlns:p14="http://schemas.microsoft.com/office/powerpoint/2010/main" val="153239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05471"/>
            <a:ext cx="6096000" cy="1036642"/>
          </a:xfrm>
        </p:spPr>
        <p:txBody>
          <a:bodyPr>
            <a:normAutofit/>
          </a:bodyPr>
          <a:lstStyle/>
          <a:p>
            <a:pPr algn="ctr"/>
            <a:r>
              <a:rPr lang="lv-LV" sz="2200" dirty="0">
                <a:solidFill>
                  <a:srgbClr val="5A702E"/>
                </a:solidFill>
                <a:latin typeface="Times New Roman" pitchFamily="18" charset="0"/>
                <a:ea typeface="MS PGothic" pitchFamily="34" charset="-128"/>
              </a:rPr>
              <a:t>Reģistrēto vakanču skaits NVA filiālēs 2016. gadā</a:t>
            </a:r>
            <a:br>
              <a:rPr lang="lv-LV" sz="2200" dirty="0">
                <a:solidFill>
                  <a:srgbClr val="5A702E"/>
                </a:solidFill>
                <a:latin typeface="Times New Roman" pitchFamily="18" charset="0"/>
                <a:ea typeface="MS PGothic" pitchFamily="34" charset="-128"/>
              </a:rPr>
            </a:br>
            <a:r>
              <a:rPr lang="lv-LV" sz="2200" b="0" i="1" dirty="0">
                <a:solidFill>
                  <a:srgbClr val="5A702E"/>
                </a:solidFill>
                <a:latin typeface="Times New Roman" pitchFamily="18" charset="0"/>
                <a:ea typeface="MS PGothic" pitchFamily="34" charset="-128"/>
              </a:rPr>
              <a:t>(ārpus 9 attīstības centriem)</a:t>
            </a:r>
          </a:p>
        </p:txBody>
      </p:sp>
      <p:sp>
        <p:nvSpPr>
          <p:cNvPr id="6" name="Slide Number Placeholder 5"/>
          <p:cNvSpPr>
            <a:spLocks noGrp="1"/>
          </p:cNvSpPr>
          <p:nvPr>
            <p:ph type="sldNum" sz="quarter" idx="13"/>
          </p:nvPr>
        </p:nvSpPr>
        <p:spPr/>
        <p:txBody>
          <a:bodyPr/>
          <a:lstStyle/>
          <a:p>
            <a:pPr>
              <a:defRPr/>
            </a:pPr>
            <a:fld id="{87D60EB0-2FFA-421C-8F37-928B15F28E73}" type="slidenum">
              <a:rPr lang="en-US" altLang="lv-LV" smtClean="0"/>
              <a:pPr>
                <a:defRPr/>
              </a:pPr>
              <a:t>7</a:t>
            </a:fld>
            <a:endParaRPr lang="en-US" altLang="lv-LV"/>
          </a:p>
        </p:txBody>
      </p:sp>
      <p:pic>
        <p:nvPicPr>
          <p:cNvPr id="10" name="Picture 9"/>
          <p:cNvPicPr>
            <a:picLocks noChangeAspect="1"/>
          </p:cNvPicPr>
          <p:nvPr/>
        </p:nvPicPr>
        <p:blipFill>
          <a:blip r:embed="rId3"/>
          <a:stretch>
            <a:fillRect/>
          </a:stretch>
        </p:blipFill>
        <p:spPr>
          <a:xfrm>
            <a:off x="920496" y="1766143"/>
            <a:ext cx="2648786" cy="4710857"/>
          </a:xfrm>
          <a:prstGeom prst="rect">
            <a:avLst/>
          </a:prstGeom>
        </p:spPr>
      </p:pic>
      <p:pic>
        <p:nvPicPr>
          <p:cNvPr id="5" name="Picture 4"/>
          <p:cNvPicPr>
            <a:picLocks noChangeAspect="1"/>
          </p:cNvPicPr>
          <p:nvPr/>
        </p:nvPicPr>
        <p:blipFill>
          <a:blip r:embed="rId4" cstate="email"/>
          <a:stretch>
            <a:fillRect/>
          </a:stretch>
        </p:blipFill>
        <p:spPr>
          <a:xfrm>
            <a:off x="3686783" y="2563360"/>
            <a:ext cx="5152417" cy="2823603"/>
          </a:xfrm>
          <a:prstGeom prst="rect">
            <a:avLst/>
          </a:prstGeom>
        </p:spPr>
      </p:pic>
    </p:spTree>
    <p:extLst>
      <p:ext uri="{BB962C8B-B14F-4D97-AF65-F5344CB8AC3E}">
        <p14:creationId xmlns="" xmlns:p14="http://schemas.microsoft.com/office/powerpoint/2010/main" val="244516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nvPr>
        </p:nvGraphicFramePr>
        <p:xfrm>
          <a:off x="462710" y="3084723"/>
          <a:ext cx="8042312" cy="306825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802403" y="265017"/>
            <a:ext cx="7133875" cy="1091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defPPr>
              <a:defRPr lang="en-US"/>
            </a:defPPr>
            <a:lvl1pPr eaLnBrk="0" hangingPunct="0">
              <a:defRPr sz="2400" b="1">
                <a:solidFill>
                  <a:schemeClr val="accent3">
                    <a:lumMod val="75000"/>
                  </a:schemeClr>
                </a:solidFill>
                <a:latin typeface="Arial" panose="020B0604020202020204" pitchFamily="34" charset="0"/>
                <a:cs typeface="Arial" panose="020B0604020202020204" pitchFamily="34" charset="0"/>
              </a:defRPr>
            </a:lvl1pPr>
            <a:lvl2pPr algn="ctr" eaLnBrk="0" hangingPunct="0">
              <a:defRPr sz="4500"/>
            </a:lvl2pPr>
            <a:lvl3pPr algn="ctr" eaLnBrk="0" hangingPunct="0">
              <a:defRPr sz="4500"/>
            </a:lvl3pPr>
            <a:lvl4pPr algn="ctr" eaLnBrk="0" hangingPunct="0">
              <a:defRPr sz="4500"/>
            </a:lvl4pPr>
            <a:lvl5pPr algn="ctr" eaLnBrk="0" hangingPunct="0">
              <a:defRPr sz="4500"/>
            </a:lvl5pPr>
            <a:lvl6pPr marL="457200" algn="ctr" defTabSz="938213" fontAlgn="base">
              <a:spcBef>
                <a:spcPct val="0"/>
              </a:spcBef>
              <a:spcAft>
                <a:spcPct val="0"/>
              </a:spcAft>
              <a:defRPr sz="4500"/>
            </a:lvl6pPr>
            <a:lvl7pPr marL="914400" algn="ctr" defTabSz="938213" fontAlgn="base">
              <a:spcBef>
                <a:spcPct val="0"/>
              </a:spcBef>
              <a:spcAft>
                <a:spcPct val="0"/>
              </a:spcAft>
              <a:defRPr sz="4500"/>
            </a:lvl7pPr>
            <a:lvl8pPr marL="1371600" algn="ctr" defTabSz="938213" fontAlgn="base">
              <a:spcBef>
                <a:spcPct val="0"/>
              </a:spcBef>
              <a:spcAft>
                <a:spcPct val="0"/>
              </a:spcAft>
              <a:defRPr sz="4500"/>
            </a:lvl8pPr>
            <a:lvl9pPr marL="1828800" algn="ctr" defTabSz="938213" fontAlgn="base">
              <a:spcBef>
                <a:spcPct val="0"/>
              </a:spcBef>
              <a:spcAft>
                <a:spcPct val="0"/>
              </a:spcAft>
              <a:defRPr sz="4500"/>
            </a:lvl9pPr>
          </a:lstStyle>
          <a:p>
            <a:pPr algn="ctr"/>
            <a:r>
              <a:rPr lang="lv-LV" sz="2800" dirty="0">
                <a:latin typeface="+mj-lt"/>
              </a:rPr>
              <a:t>NVA atbalsta sadalījums </a:t>
            </a:r>
          </a:p>
          <a:p>
            <a:pPr algn="ctr"/>
            <a:r>
              <a:rPr lang="lv-LV" sz="2800" dirty="0">
                <a:latin typeface="+mj-lt"/>
              </a:rPr>
              <a:t>pa pasākumu grupām 2016.gadā </a:t>
            </a:r>
          </a:p>
        </p:txBody>
      </p:sp>
      <p:grpSp>
        <p:nvGrpSpPr>
          <p:cNvPr id="3" name="Group 2"/>
          <p:cNvGrpSpPr/>
          <p:nvPr/>
        </p:nvGrpSpPr>
        <p:grpSpPr>
          <a:xfrm>
            <a:off x="698890" y="1513270"/>
            <a:ext cx="8445110" cy="2926118"/>
            <a:chOff x="634482" y="1650163"/>
            <a:chExt cx="8760253" cy="3160736"/>
          </a:xfrm>
        </p:grpSpPr>
        <p:grpSp>
          <p:nvGrpSpPr>
            <p:cNvPr id="20" name="Group 19"/>
            <p:cNvGrpSpPr/>
            <p:nvPr/>
          </p:nvGrpSpPr>
          <p:grpSpPr>
            <a:xfrm>
              <a:off x="831239" y="1650163"/>
              <a:ext cx="2638792" cy="444599"/>
              <a:chOff x="0" y="118313"/>
              <a:chExt cx="7153276" cy="444599"/>
            </a:xfrm>
          </p:grpSpPr>
          <p:sp>
            <p:nvSpPr>
              <p:cNvPr id="21" name="Rounded Rectangle 20"/>
              <p:cNvSpPr/>
              <p:nvPr/>
            </p:nvSpPr>
            <p:spPr>
              <a:xfrm>
                <a:off x="0" y="118313"/>
                <a:ext cx="7153276" cy="444599"/>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2" name="Rounded Rectangle 4"/>
              <p:cNvSpPr/>
              <p:nvPr/>
            </p:nvSpPr>
            <p:spPr>
              <a:xfrm>
                <a:off x="21704" y="140017"/>
                <a:ext cx="7109868" cy="40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lv-LV" sz="1600" b="1" kern="1200" dirty="0"/>
                  <a:t>Apmācību pasākumi</a:t>
                </a:r>
              </a:p>
            </p:txBody>
          </p:sp>
        </p:grpSp>
        <p:sp>
          <p:nvSpPr>
            <p:cNvPr id="2" name="Rectangle 1"/>
            <p:cNvSpPr/>
            <p:nvPr/>
          </p:nvSpPr>
          <p:spPr>
            <a:xfrm>
              <a:off x="634482" y="2131806"/>
              <a:ext cx="3253049" cy="1496045"/>
            </a:xfrm>
            <a:prstGeom prst="rect">
              <a:avLst/>
            </a:prstGeom>
          </p:spPr>
          <p:txBody>
            <a:bodyPr wrap="square">
              <a:spAutoFit/>
            </a:bodyPr>
            <a:lstStyle/>
            <a:p>
              <a:pPr marL="285750" lvl="0" indent="-285750">
                <a:buFont typeface="Arial" pitchFamily="34" charset="0"/>
                <a:buChar char="•"/>
              </a:pPr>
              <a:r>
                <a:rPr lang="lv-LV" sz="1400" dirty="0"/>
                <a:t>Konkurētspējas paaugstināšana</a:t>
              </a:r>
            </a:p>
            <a:p>
              <a:pPr marL="285750" lvl="0" indent="-285750">
                <a:buFont typeface="Arial" pitchFamily="34" charset="0"/>
                <a:buChar char="•"/>
              </a:pPr>
              <a:r>
                <a:rPr lang="lv-LV" sz="1400" dirty="0"/>
                <a:t>Neformālās izglītības ieguve </a:t>
              </a:r>
            </a:p>
            <a:p>
              <a:pPr marL="285750" lvl="0" indent="-285750">
                <a:buFont typeface="Arial" pitchFamily="34" charset="0"/>
                <a:buChar char="•"/>
              </a:pPr>
              <a:r>
                <a:rPr lang="lv-LV" sz="1400" dirty="0"/>
                <a:t>Profesionālās tālākizglītības un profesionālās pilnveides izglītības programmas</a:t>
              </a:r>
            </a:p>
            <a:p>
              <a:pPr marL="285750" lvl="0" indent="-285750">
                <a:buFont typeface="Arial" pitchFamily="34" charset="0"/>
                <a:buChar char="•"/>
              </a:pPr>
              <a:r>
                <a:rPr lang="lv-LV" sz="1400" dirty="0"/>
                <a:t>Apmācība pie darba devēja</a:t>
              </a:r>
            </a:p>
          </p:txBody>
        </p:sp>
        <p:grpSp>
          <p:nvGrpSpPr>
            <p:cNvPr id="23" name="Group 22"/>
            <p:cNvGrpSpPr/>
            <p:nvPr/>
          </p:nvGrpSpPr>
          <p:grpSpPr>
            <a:xfrm>
              <a:off x="3587671" y="2073058"/>
              <a:ext cx="3037376" cy="444599"/>
              <a:chOff x="0" y="1546163"/>
              <a:chExt cx="7153276" cy="444599"/>
            </a:xfrm>
          </p:grpSpPr>
          <p:sp>
            <p:nvSpPr>
              <p:cNvPr id="24" name="Rounded Rectangle 23"/>
              <p:cNvSpPr/>
              <p:nvPr/>
            </p:nvSpPr>
            <p:spPr>
              <a:xfrm>
                <a:off x="0" y="1546163"/>
                <a:ext cx="7153276" cy="444599"/>
              </a:xfrm>
              <a:prstGeom prst="roundRect">
                <a:avLst/>
              </a:prstGeom>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sp>
          <p:sp>
            <p:nvSpPr>
              <p:cNvPr id="25" name="Rounded Rectangle 4"/>
              <p:cNvSpPr/>
              <p:nvPr/>
            </p:nvSpPr>
            <p:spPr>
              <a:xfrm>
                <a:off x="21704" y="1567867"/>
                <a:ext cx="7109868" cy="40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lv-LV" sz="1600" b="1" kern="1200" dirty="0"/>
                  <a:t>Nodarbinātības pasākumi</a:t>
                </a:r>
                <a:endParaRPr lang="lv-LV" sz="1600" kern="1200" dirty="0"/>
              </a:p>
            </p:txBody>
          </p:sp>
        </p:grpSp>
        <p:grpSp>
          <p:nvGrpSpPr>
            <p:cNvPr id="26" name="Group 25"/>
            <p:cNvGrpSpPr/>
            <p:nvPr/>
          </p:nvGrpSpPr>
          <p:grpSpPr>
            <a:xfrm>
              <a:off x="6634263" y="2517657"/>
              <a:ext cx="2279683" cy="444599"/>
              <a:chOff x="0" y="2974013"/>
              <a:chExt cx="7153276" cy="444599"/>
            </a:xfrm>
          </p:grpSpPr>
          <p:sp>
            <p:nvSpPr>
              <p:cNvPr id="27" name="Rounded Rectangle 26"/>
              <p:cNvSpPr/>
              <p:nvPr/>
            </p:nvSpPr>
            <p:spPr>
              <a:xfrm>
                <a:off x="0" y="2974013"/>
                <a:ext cx="7153276" cy="444599"/>
              </a:xfrm>
              <a:prstGeom prst="roundRect">
                <a:avLst/>
              </a:prstGeom>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sp>
          <p:sp>
            <p:nvSpPr>
              <p:cNvPr id="28" name="Rounded Rectangle 4"/>
              <p:cNvSpPr/>
              <p:nvPr/>
            </p:nvSpPr>
            <p:spPr>
              <a:xfrm>
                <a:off x="21704" y="2995717"/>
                <a:ext cx="7109868" cy="40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lv-LV" sz="1600" b="1" kern="1200" dirty="0"/>
                  <a:t>Atbalsta pasākumi</a:t>
                </a:r>
                <a:endParaRPr lang="lv-LV" sz="1600" kern="1200" dirty="0"/>
              </a:p>
            </p:txBody>
          </p:sp>
        </p:grpSp>
        <p:sp>
          <p:nvSpPr>
            <p:cNvPr id="5" name="Rectangle 4"/>
            <p:cNvSpPr/>
            <p:nvPr/>
          </p:nvSpPr>
          <p:spPr>
            <a:xfrm>
              <a:off x="6438121" y="3082137"/>
              <a:ext cx="2956614" cy="1728762"/>
            </a:xfrm>
            <a:prstGeom prst="rect">
              <a:avLst/>
            </a:prstGeom>
          </p:spPr>
          <p:txBody>
            <a:bodyPr wrap="square">
              <a:spAutoFit/>
            </a:bodyPr>
            <a:lstStyle/>
            <a:p>
              <a:pPr marL="285750" lvl="0" indent="-285750">
                <a:buFont typeface="Arial" pitchFamily="34" charset="0"/>
                <a:buChar char="•"/>
              </a:pPr>
              <a:r>
                <a:rPr lang="lv-LV" sz="1400" dirty="0"/>
                <a:t>Darbnīcas jauniešiem</a:t>
              </a:r>
            </a:p>
            <a:p>
              <a:pPr marL="285750" lvl="0" indent="-285750">
                <a:buFont typeface="Arial" pitchFamily="34" charset="0"/>
                <a:buChar char="•"/>
              </a:pPr>
              <a:r>
                <a:rPr lang="lv-LV" sz="1400" dirty="0"/>
                <a:t>Pasākumi komercdarbības vai pašnodarbinātības uzsākšanai</a:t>
              </a:r>
            </a:p>
            <a:p>
              <a:pPr marL="285750" lvl="0" indent="-285750">
                <a:buFont typeface="Arial" pitchFamily="34" charset="0"/>
                <a:buChar char="•"/>
              </a:pPr>
              <a:r>
                <a:rPr lang="lv-LV" sz="1400" dirty="0"/>
                <a:t>Nodarbināto personu mobilitāte</a:t>
              </a:r>
            </a:p>
            <a:p>
              <a:pPr marL="285750" lvl="0" indent="-285750">
                <a:buFont typeface="Arial" pitchFamily="34" charset="0"/>
                <a:buChar char="•"/>
              </a:pPr>
              <a:r>
                <a:rPr lang="lv-LV" sz="1400" dirty="0"/>
                <a:t>Atbalsts atkarību ārstēšanai</a:t>
              </a:r>
            </a:p>
            <a:p>
              <a:pPr marL="285750" lvl="0" indent="-285750">
                <a:buFont typeface="Arial" pitchFamily="34" charset="0"/>
                <a:buChar char="•"/>
              </a:pPr>
              <a:r>
                <a:rPr lang="lv-LV" sz="1400" dirty="0"/>
                <a:t>Mobilitātes atbalsts</a:t>
              </a:r>
            </a:p>
            <a:p>
              <a:pPr marL="285750" lvl="0" indent="-285750">
                <a:buFont typeface="Arial" pitchFamily="34" charset="0"/>
                <a:buChar char="•"/>
              </a:pPr>
              <a:r>
                <a:rPr lang="lv-LV" sz="1400" dirty="0"/>
                <a:t>Atbalsts ilgstošajiem b/d  </a:t>
              </a:r>
            </a:p>
          </p:txBody>
        </p:sp>
        <p:sp>
          <p:nvSpPr>
            <p:cNvPr id="4" name="Rectangle 3"/>
            <p:cNvSpPr/>
            <p:nvPr/>
          </p:nvSpPr>
          <p:spPr>
            <a:xfrm>
              <a:off x="3532309" y="2568798"/>
              <a:ext cx="3148099" cy="1263326"/>
            </a:xfrm>
            <a:prstGeom prst="rect">
              <a:avLst/>
            </a:prstGeom>
          </p:spPr>
          <p:txBody>
            <a:bodyPr wrap="square">
              <a:spAutoFit/>
            </a:bodyPr>
            <a:lstStyle/>
            <a:p>
              <a:pPr marL="285750" lvl="0" indent="-285750">
                <a:buFont typeface="Arial" pitchFamily="34" charset="0"/>
                <a:buChar char="•"/>
              </a:pPr>
              <a:r>
                <a:rPr lang="lv-LV" sz="1400" dirty="0"/>
                <a:t>Subsidētās darba vietas</a:t>
              </a:r>
            </a:p>
            <a:p>
              <a:pPr marL="285750" lvl="0" indent="-285750">
                <a:buFont typeface="Arial" pitchFamily="34" charset="0"/>
                <a:buChar char="•"/>
              </a:pPr>
              <a:r>
                <a:rPr lang="lv-LV" sz="1400" dirty="0"/>
                <a:t>Pirmā darba pieredze jaunietim </a:t>
              </a:r>
            </a:p>
            <a:p>
              <a:pPr marL="285750" lvl="0" indent="-285750">
                <a:buFont typeface="Arial" pitchFamily="34" charset="0"/>
                <a:buChar char="•"/>
              </a:pPr>
              <a:r>
                <a:rPr lang="lv-LV" sz="1400" dirty="0"/>
                <a:t>Algoti pagaidu sabiedriskie darbi</a:t>
              </a:r>
            </a:p>
            <a:p>
              <a:pPr marL="285750" lvl="0" indent="-285750">
                <a:buFont typeface="Arial" pitchFamily="34" charset="0"/>
                <a:buChar char="•"/>
              </a:pPr>
              <a:r>
                <a:rPr lang="lv-LV" sz="1400" dirty="0"/>
                <a:t>Darbam nepieciešamo iemaņu attīstība nevalstiskajā sektorā</a:t>
              </a:r>
            </a:p>
          </p:txBody>
        </p:sp>
      </p:grpSp>
      <p:graphicFrame>
        <p:nvGraphicFramePr>
          <p:cNvPr id="8" name="Diagram 7"/>
          <p:cNvGraphicFramePr/>
          <p:nvPr>
            <p:extLst>
              <p:ext uri="{D42A27DB-BD31-4B8C-83A1-F6EECF244321}">
                <p14:modId xmlns="" xmlns:p14="http://schemas.microsoft.com/office/powerpoint/2010/main" val="565478350"/>
              </p:ext>
            </p:extLst>
          </p:nvPr>
        </p:nvGraphicFramePr>
        <p:xfrm>
          <a:off x="601811" y="6130941"/>
          <a:ext cx="8237389" cy="760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Slide Number Placeholder 5"/>
          <p:cNvSpPr>
            <a:spLocks noGrp="1"/>
          </p:cNvSpPr>
          <p:nvPr>
            <p:ph type="sldNum" sz="quarter" idx="13"/>
          </p:nvPr>
        </p:nvSpPr>
        <p:spPr>
          <a:xfrm>
            <a:off x="8293395" y="6324600"/>
            <a:ext cx="545805" cy="304800"/>
          </a:xfrm>
        </p:spPr>
        <p:txBody>
          <a:bodyPr/>
          <a:lstStyle/>
          <a:p>
            <a:pPr>
              <a:defRPr/>
            </a:pPr>
            <a:fld id="{87D60EB0-2FFA-421C-8F37-928B15F28E73}" type="slidenum">
              <a:rPr lang="en-US" altLang="lv-LV"/>
              <a:pPr>
                <a:defRPr/>
              </a:pPr>
              <a:t>8</a:t>
            </a:fld>
            <a:endParaRPr lang="en-US" altLang="lv-LV" dirty="0"/>
          </a:p>
        </p:txBody>
      </p:sp>
      <p:sp>
        <p:nvSpPr>
          <p:cNvPr id="7" name="TextBox 6"/>
          <p:cNvSpPr txBox="1"/>
          <p:nvPr/>
        </p:nvSpPr>
        <p:spPr>
          <a:xfrm>
            <a:off x="1622553" y="3190267"/>
            <a:ext cx="1288696" cy="307777"/>
          </a:xfrm>
          <a:prstGeom prst="rect">
            <a:avLst/>
          </a:prstGeom>
          <a:noFill/>
        </p:spPr>
        <p:txBody>
          <a:bodyPr wrap="square" rtlCol="0">
            <a:spAutoFit/>
          </a:bodyPr>
          <a:lstStyle/>
          <a:p>
            <a:r>
              <a:rPr lang="lv-LV" sz="1400" b="1" dirty="0"/>
              <a:t>67 491</a:t>
            </a:r>
          </a:p>
        </p:txBody>
      </p:sp>
      <p:sp>
        <p:nvSpPr>
          <p:cNvPr id="32" name="TextBox 31"/>
          <p:cNvSpPr txBox="1"/>
          <p:nvPr/>
        </p:nvSpPr>
        <p:spPr>
          <a:xfrm>
            <a:off x="4200040" y="3639169"/>
            <a:ext cx="1288696" cy="307777"/>
          </a:xfrm>
          <a:prstGeom prst="rect">
            <a:avLst/>
          </a:prstGeom>
          <a:noFill/>
        </p:spPr>
        <p:txBody>
          <a:bodyPr wrap="square" rtlCol="0">
            <a:spAutoFit/>
          </a:bodyPr>
          <a:lstStyle/>
          <a:p>
            <a:r>
              <a:rPr lang="lv-LV" sz="1400" b="1" dirty="0"/>
              <a:t>13 703</a:t>
            </a:r>
          </a:p>
        </p:txBody>
      </p:sp>
      <p:sp>
        <p:nvSpPr>
          <p:cNvPr id="34" name="TextBox 33"/>
          <p:cNvSpPr txBox="1"/>
          <p:nvPr/>
        </p:nvSpPr>
        <p:spPr>
          <a:xfrm>
            <a:off x="6937322" y="4367112"/>
            <a:ext cx="1288696" cy="307777"/>
          </a:xfrm>
          <a:prstGeom prst="rect">
            <a:avLst/>
          </a:prstGeom>
          <a:noFill/>
        </p:spPr>
        <p:txBody>
          <a:bodyPr wrap="square" rtlCol="0">
            <a:spAutoFit/>
          </a:bodyPr>
          <a:lstStyle/>
          <a:p>
            <a:r>
              <a:rPr lang="lv-LV" sz="1400" b="1" dirty="0"/>
              <a:t>8 493</a:t>
            </a:r>
          </a:p>
        </p:txBody>
      </p:sp>
      <p:graphicFrame>
        <p:nvGraphicFramePr>
          <p:cNvPr id="37" name="Chart 36"/>
          <p:cNvGraphicFramePr>
            <a:graphicFrameLocks/>
          </p:cNvGraphicFramePr>
          <p:nvPr>
            <p:extLst/>
          </p:nvPr>
        </p:nvGraphicFramePr>
        <p:xfrm>
          <a:off x="3319621" y="3686839"/>
          <a:ext cx="5948253" cy="239041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Chart 37"/>
          <p:cNvGraphicFramePr>
            <a:graphicFrameLocks/>
          </p:cNvGraphicFramePr>
          <p:nvPr>
            <p:extLst/>
          </p:nvPr>
        </p:nvGraphicFramePr>
        <p:xfrm>
          <a:off x="5716479" y="4367112"/>
          <a:ext cx="3475261" cy="169369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 xmlns:p14="http://schemas.microsoft.com/office/powerpoint/2010/main" val="256211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stretch>
            <a:fillRect/>
          </a:stretch>
        </p:blipFill>
        <p:spPr>
          <a:xfrm>
            <a:off x="837235" y="1484326"/>
            <a:ext cx="7697165" cy="4789659"/>
          </a:xfrm>
          <a:prstGeom prst="rect">
            <a:avLst/>
          </a:prstGeom>
        </p:spPr>
      </p:pic>
      <p:sp>
        <p:nvSpPr>
          <p:cNvPr id="5" name="Slide Number Placeholder 4"/>
          <p:cNvSpPr>
            <a:spLocks noGrp="1"/>
          </p:cNvSpPr>
          <p:nvPr>
            <p:ph type="sldNum" sz="quarter" idx="13"/>
          </p:nvPr>
        </p:nvSpPr>
        <p:spPr/>
        <p:txBody>
          <a:bodyPr/>
          <a:lstStyle/>
          <a:p>
            <a:pPr>
              <a:defRPr/>
            </a:pPr>
            <a:fld id="{3E2B8BC2-0BDE-4790-B4B0-2947519E1EB4}" type="slidenum">
              <a:rPr lang="en-US" altLang="lv-LV" smtClean="0"/>
              <a:pPr>
                <a:defRPr/>
              </a:pPr>
              <a:t>9</a:t>
            </a:fld>
            <a:endParaRPr lang="en-US" altLang="lv-LV"/>
          </a:p>
        </p:txBody>
      </p:sp>
      <p:sp>
        <p:nvSpPr>
          <p:cNvPr id="6" name="TextBox 5"/>
          <p:cNvSpPr txBox="1"/>
          <p:nvPr/>
        </p:nvSpPr>
        <p:spPr>
          <a:xfrm>
            <a:off x="1977242" y="109173"/>
            <a:ext cx="6317672" cy="954107"/>
          </a:xfrm>
          <a:prstGeom prst="rect">
            <a:avLst/>
          </a:prstGeom>
          <a:noFill/>
        </p:spPr>
        <p:txBody>
          <a:bodyPr wrap="square" rtlCol="0">
            <a:spAutoFit/>
          </a:bodyPr>
          <a:lstStyle>
            <a:defPPr>
              <a:defRPr lang="lv-LV"/>
            </a:defPPr>
            <a:lvl1pPr>
              <a:defRPr sz="2800" b="1">
                <a:solidFill>
                  <a:schemeClr val="accent3">
                    <a:lumMod val="75000"/>
                  </a:schemeClr>
                </a:solidFill>
              </a:defRPr>
            </a:lvl1pPr>
          </a:lstStyle>
          <a:p>
            <a:pPr algn="ctr"/>
            <a:r>
              <a:rPr lang="lv-LV" dirty="0"/>
              <a:t>Pasākumu izmantošanas intensitāte 2016. gadā  reģionu griezumā</a:t>
            </a:r>
          </a:p>
        </p:txBody>
      </p:sp>
    </p:spTree>
    <p:extLst>
      <p:ext uri="{BB962C8B-B14F-4D97-AF65-F5344CB8AC3E}">
        <p14:creationId xmlns="" xmlns:p14="http://schemas.microsoft.com/office/powerpoint/2010/main" val="834667321"/>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11534</TotalTime>
  <Words>1425</Words>
  <Application>Microsoft Office PowerPoint</Application>
  <PresentationFormat>On-screen Show (4:3)</PresentationFormat>
  <Paragraphs>359</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89_Prezentacija_templateLV</vt:lpstr>
      <vt:lpstr>Darba tirgus situācija reģionos un Nodarbinātības valsts aģentūras piedāvātais atbalsts</vt:lpstr>
      <vt:lpstr>Slide 2</vt:lpstr>
      <vt:lpstr>Slide 3</vt:lpstr>
      <vt:lpstr>Slide 4</vt:lpstr>
      <vt:lpstr>Slide 5</vt:lpstr>
      <vt:lpstr>Reģistrēto vakanču skaits NVA filiālēs 2016. gadā (kopā)</vt:lpstr>
      <vt:lpstr>Reģistrēto vakanču skaits NVA filiālēs 2016. gadā (ārpus 9 attīstības centriem)</vt:lpstr>
      <vt:lpstr>Slide 8</vt:lpstr>
      <vt:lpstr>Slide 9</vt:lpstr>
      <vt:lpstr>Slide 10</vt:lpstr>
      <vt:lpstr>Slide 11</vt:lpstr>
      <vt:lpstr>Slide 12</vt:lpstr>
      <vt:lpstr>Slide 13</vt:lpstr>
      <vt:lpstr> Subsidētā nodarbinātība</vt:lpstr>
      <vt:lpstr> Algoti pagaidu sabiedriskie darbi</vt:lpstr>
      <vt:lpstr>Pasākums komercdarbības vai pašnodarbinātības uzsākšanai                    </vt:lpstr>
      <vt:lpstr>Karjeras konsultācijas</vt:lpstr>
      <vt:lpstr>Pašapkalpošanās portāls  https://cvvp.nva.gov.lv/#/pub/</vt:lpstr>
      <vt:lpstr>Slide 19</vt:lpstr>
      <vt:lpstr> «Esi nodarbināts laukos!» </vt:lpstr>
      <vt:lpstr>«Vakanču gadatirgus»</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Kristaps</cp:lastModifiedBy>
  <cp:revision>859</cp:revision>
  <cp:lastPrinted>2017-06-16T04:36:41Z</cp:lastPrinted>
  <dcterms:created xsi:type="dcterms:W3CDTF">2014-11-20T14:46:47Z</dcterms:created>
  <dcterms:modified xsi:type="dcterms:W3CDTF">2017-06-16T07:06:37Z</dcterms:modified>
</cp:coreProperties>
</file>